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87" r:id="rId1"/>
  </p:sldMasterIdLst>
  <p:notesMasterIdLst>
    <p:notesMasterId r:id="rId15"/>
  </p:notesMasterIdLst>
  <p:handoutMasterIdLst>
    <p:handoutMasterId r:id="rId16"/>
  </p:handoutMasterIdLst>
  <p:sldIdLst>
    <p:sldId id="256" r:id="rId2"/>
    <p:sldId id="395" r:id="rId3"/>
    <p:sldId id="363" r:id="rId4"/>
    <p:sldId id="270" r:id="rId5"/>
    <p:sldId id="378" r:id="rId6"/>
    <p:sldId id="379" r:id="rId7"/>
    <p:sldId id="368" r:id="rId8"/>
    <p:sldId id="392" r:id="rId9"/>
    <p:sldId id="370" r:id="rId10"/>
    <p:sldId id="391" r:id="rId11"/>
    <p:sldId id="374" r:id="rId12"/>
    <p:sldId id="394" r:id="rId13"/>
    <p:sldId id="289" r:id="rId14"/>
  </p:sldIdLst>
  <p:sldSz cx="9144000" cy="6858000" type="screen4x3"/>
  <p:notesSz cx="9926638"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6600"/>
    <a:srgbClr val="FF9933"/>
    <a:srgbClr val="9999FF"/>
    <a:srgbClr val="FF9900"/>
    <a:srgbClr val="66FF33"/>
    <a:srgbClr val="00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581" autoAdjust="0"/>
  </p:normalViewPr>
  <p:slideViewPr>
    <p:cSldViewPr>
      <p:cViewPr varScale="1">
        <p:scale>
          <a:sx n="60" d="100"/>
          <a:sy n="60" d="100"/>
        </p:scale>
        <p:origin x="14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48" y="-78"/>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銷售</c:v>
                </c:pt>
              </c:strCache>
            </c:strRef>
          </c:tx>
          <c:dLbls>
            <c:dLbl>
              <c:idx val="0"/>
              <c:layout>
                <c:manualLayout>
                  <c:x val="6.648636717201882E-2"/>
                  <c:y val="8.7364947150531364E-2"/>
                </c:manualLayout>
              </c:layout>
              <c:spPr/>
              <c:txPr>
                <a:bodyPr/>
                <a:lstStyle/>
                <a:p>
                  <a:pPr>
                    <a:defRPr sz="1800"/>
                  </a:pPr>
                  <a:endParaRPr lang="zh-TW"/>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2F-4F43-98FB-DDF6662F0DAC}"/>
                </c:ext>
              </c:extLst>
            </c:dLbl>
            <c:dLbl>
              <c:idx val="1"/>
              <c:layout>
                <c:manualLayout>
                  <c:x val="-0.23160832771578355"/>
                  <c:y val="-7.1705976824581991E-2"/>
                </c:manualLayout>
              </c:layout>
              <c:spPr/>
              <c:txPr>
                <a:bodyPr/>
                <a:lstStyle/>
                <a:p>
                  <a:pPr>
                    <a:defRPr sz="1800"/>
                  </a:pPr>
                  <a:endParaRPr lang="zh-TW"/>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2F-4F43-98FB-DDF6662F0DAC}"/>
                </c:ext>
              </c:extLst>
            </c:dLbl>
            <c:dLbl>
              <c:idx val="2"/>
              <c:layout>
                <c:manualLayout>
                  <c:x val="-0.10685837992105525"/>
                  <c:y val="0.27337395126558295"/>
                </c:manualLayout>
              </c:layout>
              <c:spPr/>
              <c:txPr>
                <a:bodyPr/>
                <a:lstStyle/>
                <a:p>
                  <a:pPr>
                    <a:defRPr sz="1800"/>
                  </a:pPr>
                  <a:endParaRPr lang="zh-TW"/>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2F-4F43-98FB-DDF6662F0DAC}"/>
                </c:ext>
              </c:extLst>
            </c:dLbl>
            <c:dLbl>
              <c:idx val="3"/>
              <c:layout>
                <c:manualLayout>
                  <c:x val="-0.17819181686448321"/>
                  <c:y val="0.14747936852844051"/>
                </c:manualLayout>
              </c:layout>
              <c:spPr/>
              <c:txPr>
                <a:bodyPr/>
                <a:lstStyle/>
                <a:p>
                  <a:pPr>
                    <a:defRPr sz="1800"/>
                  </a:pPr>
                  <a:endParaRPr lang="zh-TW"/>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2F-4F43-98FB-DDF6662F0DAC}"/>
                </c:ext>
              </c:extLst>
            </c:dLbl>
            <c:dLbl>
              <c:idx val="4"/>
              <c:layout>
                <c:manualLayout>
                  <c:x val="-0.14819611815623504"/>
                  <c:y val="2.0666976745286982E-2"/>
                </c:manualLayout>
              </c:layout>
              <c:spPr/>
              <c:txPr>
                <a:bodyPr/>
                <a:lstStyle/>
                <a:p>
                  <a:pPr>
                    <a:defRPr/>
                  </a:pPr>
                  <a:endParaRPr lang="zh-TW"/>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2F-4F43-98FB-DDF6662F0DAC}"/>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台灣</c:v>
                </c:pt>
                <c:pt idx="1">
                  <c:v>中國</c:v>
                </c:pt>
                <c:pt idx="2">
                  <c:v>韓國</c:v>
                </c:pt>
                <c:pt idx="3">
                  <c:v>泰國</c:v>
                </c:pt>
                <c:pt idx="4">
                  <c:v>其他</c:v>
                </c:pt>
              </c:strCache>
            </c:strRef>
          </c:cat>
          <c:val>
            <c:numRef>
              <c:f>Sheet1!$B$2:$B$6</c:f>
              <c:numCache>
                <c:formatCode>0.00%</c:formatCode>
                <c:ptCount val="5"/>
                <c:pt idx="0">
                  <c:v>0.17219999999999999</c:v>
                </c:pt>
                <c:pt idx="1">
                  <c:v>0.60580000000000001</c:v>
                </c:pt>
                <c:pt idx="2">
                  <c:v>3.85E-2</c:v>
                </c:pt>
                <c:pt idx="3">
                  <c:v>5.0200000000000002E-2</c:v>
                </c:pt>
                <c:pt idx="4">
                  <c:v>0.1333</c:v>
                </c:pt>
              </c:numCache>
            </c:numRef>
          </c:val>
          <c:extLst>
            <c:ext xmlns:c16="http://schemas.microsoft.com/office/drawing/2014/chart" uri="{C3380CC4-5D6E-409C-BE32-E72D297353CC}">
              <c16:uniqueId val="{00000005-DD2F-4F43-98FB-DDF6662F0DAC}"/>
            </c:ext>
          </c:extLst>
        </c:ser>
        <c:dLbls>
          <c:showLegendKey val="0"/>
          <c:showVal val="0"/>
          <c:showCatName val="1"/>
          <c:showSerName val="0"/>
          <c:showPercent val="1"/>
          <c:showBubbleSize val="0"/>
          <c:showLeaderLines val="1"/>
        </c:dLbls>
        <c:firstSliceAng val="0"/>
      </c:pieChart>
      <c:spPr>
        <a:noFill/>
        <a:ln w="25402">
          <a:noFill/>
        </a:ln>
      </c:spPr>
    </c:plotArea>
    <c:plotVisOnly val="1"/>
    <c:dispBlanksAs val="zero"/>
    <c:showDLblsOverMax val="0"/>
  </c:chart>
  <c:txPr>
    <a:bodyPr/>
    <a:lstStyle/>
    <a:p>
      <a:pPr>
        <a:defRPr sz="1941"/>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62420930538447"/>
          <c:y val="0.18645871188950441"/>
          <c:w val="0.76983537409271963"/>
          <c:h val="0.74845803020624313"/>
        </c:manualLayout>
      </c:layout>
      <c:pieChart>
        <c:varyColors val="1"/>
        <c:ser>
          <c:idx val="0"/>
          <c:order val="0"/>
          <c:tx>
            <c:strRef>
              <c:f>Sheet1!$B$1</c:f>
              <c:strCache>
                <c:ptCount val="1"/>
                <c:pt idx="0">
                  <c:v>銷售</c:v>
                </c:pt>
              </c:strCache>
            </c:strRef>
          </c:tx>
          <c:dLbls>
            <c:dLbl>
              <c:idx val="0"/>
              <c:layout>
                <c:manualLayout>
                  <c:x val="5.0200700414927926E-2"/>
                  <c:y val="-1.0115773292913932E-2"/>
                </c:manualLayout>
              </c:layout>
              <c:spPr/>
              <c:txPr>
                <a:bodyPr/>
                <a:lstStyle/>
                <a:p>
                  <a:pPr>
                    <a:defRPr/>
                  </a:pPr>
                  <a:endParaRPr lang="zh-TW"/>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81-4DFA-A9FF-DAA18ACF7635}"/>
                </c:ext>
              </c:extLst>
            </c:dLbl>
            <c:dLbl>
              <c:idx val="1"/>
              <c:layout>
                <c:manualLayout>
                  <c:x val="-0.2643352854914488"/>
                  <c:y val="-3.4647921175506816E-2"/>
                </c:manualLayout>
              </c:layout>
              <c:spPr/>
              <c:txPr>
                <a:bodyPr/>
                <a:lstStyle/>
                <a:p>
                  <a:pPr>
                    <a:defRPr/>
                  </a:pPr>
                  <a:endParaRPr lang="zh-TW"/>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81-4DFA-A9FF-DAA18ACF7635}"/>
                </c:ext>
              </c:extLst>
            </c:dLbl>
            <c:dLbl>
              <c:idx val="2"/>
              <c:layout>
                <c:manualLayout>
                  <c:x val="-0.10917215419246971"/>
                  <c:y val="0.19460755882837483"/>
                </c:manualLayout>
              </c:layout>
              <c:spPr/>
              <c:txPr>
                <a:bodyPr/>
                <a:lstStyle/>
                <a:p>
                  <a:pPr>
                    <a:defRPr/>
                  </a:pPr>
                  <a:endParaRPr lang="zh-TW"/>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81-4DFA-A9FF-DAA18ACF7635}"/>
                </c:ext>
              </c:extLst>
            </c:dLbl>
            <c:dLbl>
              <c:idx val="3"/>
              <c:spPr/>
              <c:txPr>
                <a:bodyPr/>
                <a:lstStyle/>
                <a:p>
                  <a:pPr>
                    <a:defRPr/>
                  </a:pPr>
                  <a:endParaRPr lang="zh-TW"/>
                </a:p>
              </c:txPr>
              <c:showLegendKey val="0"/>
              <c:showVal val="1"/>
              <c:showCatName val="1"/>
              <c:showSerName val="0"/>
              <c:showPercent val="0"/>
              <c:showBubbleSize val="0"/>
              <c:extLst>
                <c:ext xmlns:c16="http://schemas.microsoft.com/office/drawing/2014/chart" uri="{C3380CC4-5D6E-409C-BE32-E72D297353CC}">
                  <c16:uniqueId val="{00000003-2881-4DFA-A9FF-DAA18ACF7635}"/>
                </c:ext>
              </c:extLst>
            </c:dLbl>
            <c:dLbl>
              <c:idx val="4"/>
              <c:spPr/>
              <c:txPr>
                <a:bodyPr/>
                <a:lstStyle/>
                <a:p>
                  <a:pPr>
                    <a:defRPr/>
                  </a:pPr>
                  <a:endParaRPr lang="zh-TW"/>
                </a:p>
              </c:txPr>
              <c:showLegendKey val="0"/>
              <c:showVal val="1"/>
              <c:showCatName val="1"/>
              <c:showSerName val="0"/>
              <c:showPercent val="0"/>
              <c:showBubbleSize val="0"/>
              <c:extLst>
                <c:ext xmlns:c16="http://schemas.microsoft.com/office/drawing/2014/chart" uri="{C3380CC4-5D6E-409C-BE32-E72D297353CC}">
                  <c16:uniqueId val="{00000004-2881-4DFA-A9FF-DAA18ACF7635}"/>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台灣</c:v>
                </c:pt>
                <c:pt idx="1">
                  <c:v>中國</c:v>
                </c:pt>
                <c:pt idx="2">
                  <c:v>韓國</c:v>
                </c:pt>
                <c:pt idx="3">
                  <c:v>泰國</c:v>
                </c:pt>
                <c:pt idx="4">
                  <c:v>其他</c:v>
                </c:pt>
              </c:strCache>
            </c:strRef>
          </c:cat>
          <c:val>
            <c:numRef>
              <c:f>Sheet1!$B$2:$B$6</c:f>
              <c:numCache>
                <c:formatCode>0.00%</c:formatCode>
                <c:ptCount val="5"/>
                <c:pt idx="0">
                  <c:v>0.14940000000000001</c:v>
                </c:pt>
                <c:pt idx="1">
                  <c:v>0.60950000000000004</c:v>
                </c:pt>
                <c:pt idx="2">
                  <c:v>3.8800000000000001E-2</c:v>
                </c:pt>
                <c:pt idx="3">
                  <c:v>7.0499999999999993E-2</c:v>
                </c:pt>
                <c:pt idx="4">
                  <c:v>0.1318</c:v>
                </c:pt>
              </c:numCache>
            </c:numRef>
          </c:val>
          <c:extLst>
            <c:ext xmlns:c16="http://schemas.microsoft.com/office/drawing/2014/chart" uri="{C3380CC4-5D6E-409C-BE32-E72D297353CC}">
              <c16:uniqueId val="{00000005-2881-4DFA-A9FF-DAA18ACF7635}"/>
            </c:ext>
          </c:extLst>
        </c:ser>
        <c:dLbls>
          <c:showLegendKey val="0"/>
          <c:showVal val="1"/>
          <c:showCatName val="1"/>
          <c:showSerName val="0"/>
          <c:showPercent val="0"/>
          <c:showBubbleSize val="0"/>
          <c:showLeaderLines val="1"/>
        </c:dLbls>
        <c:firstSliceAng val="0"/>
      </c:pieChart>
      <c:spPr>
        <a:noFill/>
        <a:ln w="25392">
          <a:noFill/>
        </a:ln>
      </c:spPr>
    </c:plotArea>
    <c:plotVisOnly val="1"/>
    <c:dispBlanksAs val="zero"/>
    <c:showDLblsOverMax val="0"/>
  </c:chart>
  <c:txPr>
    <a:bodyPr/>
    <a:lstStyle/>
    <a:p>
      <a:pPr>
        <a:defRPr sz="1796"/>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92063492063502E-2"/>
          <c:y val="8.3732057416267963E-2"/>
          <c:w val="0.55555555555555569"/>
          <c:h val="0.83732057416267969"/>
        </c:manualLayout>
      </c:layout>
      <c:pieChart>
        <c:varyColors val="1"/>
        <c:ser>
          <c:idx val="0"/>
          <c:order val="0"/>
          <c:tx>
            <c:strRef>
              <c:f>Sheet1!$A$2</c:f>
              <c:strCache>
                <c:ptCount val="1"/>
                <c:pt idx="0">
                  <c:v>2023</c:v>
                </c:pt>
              </c:strCache>
            </c:strRef>
          </c:tx>
          <c:spPr>
            <a:ln w="9338">
              <a:solidFill>
                <a:schemeClr val="tx1"/>
              </a:solidFill>
              <a:prstDash val="solid"/>
            </a:ln>
          </c:spPr>
          <c:dPt>
            <c:idx val="0"/>
            <c:bubble3D val="0"/>
            <c:spPr>
              <a:solidFill>
                <a:schemeClr val="accent1"/>
              </a:solidFill>
              <a:ln w="9338">
                <a:solidFill>
                  <a:schemeClr val="tx1"/>
                </a:solidFill>
                <a:prstDash val="solid"/>
              </a:ln>
            </c:spPr>
            <c:extLst>
              <c:ext xmlns:c16="http://schemas.microsoft.com/office/drawing/2014/chart" uri="{C3380CC4-5D6E-409C-BE32-E72D297353CC}">
                <c16:uniqueId val="{00000000-3796-464E-83AB-2F8672FF4C13}"/>
              </c:ext>
            </c:extLst>
          </c:dPt>
          <c:dPt>
            <c:idx val="1"/>
            <c:bubble3D val="0"/>
            <c:spPr>
              <a:solidFill>
                <a:schemeClr val="accent2"/>
              </a:solidFill>
              <a:ln w="9338">
                <a:solidFill>
                  <a:schemeClr val="tx1"/>
                </a:solidFill>
                <a:prstDash val="solid"/>
              </a:ln>
            </c:spPr>
            <c:extLst>
              <c:ext xmlns:c16="http://schemas.microsoft.com/office/drawing/2014/chart" uri="{C3380CC4-5D6E-409C-BE32-E72D297353CC}">
                <c16:uniqueId val="{00000001-3796-464E-83AB-2F8672FF4C13}"/>
              </c:ext>
            </c:extLst>
          </c:dPt>
          <c:dPt>
            <c:idx val="2"/>
            <c:bubble3D val="0"/>
            <c:spPr>
              <a:solidFill>
                <a:schemeClr val="hlink"/>
              </a:solidFill>
              <a:ln w="9338">
                <a:solidFill>
                  <a:schemeClr val="tx1"/>
                </a:solidFill>
                <a:prstDash val="solid"/>
              </a:ln>
            </c:spPr>
            <c:extLst>
              <c:ext xmlns:c16="http://schemas.microsoft.com/office/drawing/2014/chart" uri="{C3380CC4-5D6E-409C-BE32-E72D297353CC}">
                <c16:uniqueId val="{00000002-3796-464E-83AB-2F8672FF4C13}"/>
              </c:ext>
            </c:extLst>
          </c:dPt>
          <c:dPt>
            <c:idx val="3"/>
            <c:bubble3D val="0"/>
            <c:spPr>
              <a:solidFill>
                <a:schemeClr val="folHlink"/>
              </a:solidFill>
              <a:ln w="9338">
                <a:solidFill>
                  <a:schemeClr val="tx1"/>
                </a:solidFill>
                <a:prstDash val="solid"/>
              </a:ln>
            </c:spPr>
            <c:extLst>
              <c:ext xmlns:c16="http://schemas.microsoft.com/office/drawing/2014/chart" uri="{C3380CC4-5D6E-409C-BE32-E72D297353CC}">
                <c16:uniqueId val="{00000003-3796-464E-83AB-2F8672FF4C13}"/>
              </c:ext>
            </c:extLst>
          </c:dPt>
          <c:dPt>
            <c:idx val="4"/>
            <c:bubble3D val="0"/>
            <c:spPr>
              <a:solidFill>
                <a:schemeClr val="bg2"/>
              </a:solidFill>
              <a:ln w="9338">
                <a:solidFill>
                  <a:schemeClr val="tx1"/>
                </a:solidFill>
                <a:prstDash val="solid"/>
              </a:ln>
            </c:spPr>
            <c:extLst>
              <c:ext xmlns:c16="http://schemas.microsoft.com/office/drawing/2014/chart" uri="{C3380CC4-5D6E-409C-BE32-E72D297353CC}">
                <c16:uniqueId val="{00000004-3796-464E-83AB-2F8672FF4C13}"/>
              </c:ext>
            </c:extLst>
          </c:dPt>
          <c:cat>
            <c:strRef>
              <c:f>Sheet1!$B$1:$G$1</c:f>
              <c:strCache>
                <c:ptCount val="6"/>
                <c:pt idx="0">
                  <c:v>導線架(LED/SMD)35.82%</c:v>
                </c:pt>
                <c:pt idx="1">
                  <c:v>散熱元件23.68%</c:v>
                </c:pt>
                <c:pt idx="2">
                  <c:v>IC導線架8.06%</c:v>
                </c:pt>
                <c:pt idx="3">
                  <c:v>TV背光模組12.22%</c:v>
                </c:pt>
                <c:pt idx="4">
                  <c:v>陶瓷基板11.91%</c:v>
                </c:pt>
                <c:pt idx="5">
                  <c:v>其他8.31%</c:v>
                </c:pt>
              </c:strCache>
            </c:strRef>
          </c:cat>
          <c:val>
            <c:numRef>
              <c:f>Sheet1!$B$2:$G$2</c:f>
              <c:numCache>
                <c:formatCode>0.00%</c:formatCode>
                <c:ptCount val="6"/>
                <c:pt idx="0">
                  <c:v>0.35820000000000002</c:v>
                </c:pt>
                <c:pt idx="1">
                  <c:v>0.23680000000000001</c:v>
                </c:pt>
                <c:pt idx="2">
                  <c:v>8.0600000000000005E-2</c:v>
                </c:pt>
                <c:pt idx="3">
                  <c:v>0.1222</c:v>
                </c:pt>
                <c:pt idx="4">
                  <c:v>0.1191</c:v>
                </c:pt>
                <c:pt idx="5">
                  <c:v>8.3099999999999993E-2</c:v>
                </c:pt>
              </c:numCache>
            </c:numRef>
          </c:val>
          <c:extLst>
            <c:ext xmlns:c16="http://schemas.microsoft.com/office/drawing/2014/chart" uri="{C3380CC4-5D6E-409C-BE32-E72D297353CC}">
              <c16:uniqueId val="{00000005-3796-464E-83AB-2F8672FF4C13}"/>
            </c:ext>
          </c:extLst>
        </c:ser>
        <c:dLbls>
          <c:showLegendKey val="0"/>
          <c:showVal val="0"/>
          <c:showCatName val="0"/>
          <c:showSerName val="0"/>
          <c:showPercent val="0"/>
          <c:showBubbleSize val="0"/>
          <c:showLeaderLines val="1"/>
        </c:dLbls>
        <c:firstSliceAng val="0"/>
      </c:pieChart>
      <c:spPr>
        <a:noFill/>
        <a:ln w="9338">
          <a:solidFill>
            <a:schemeClr val="tx1"/>
          </a:solidFill>
          <a:prstDash val="solid"/>
        </a:ln>
      </c:spPr>
    </c:plotArea>
    <c:legend>
      <c:legendPos val="r"/>
      <c:layout>
        <c:manualLayout>
          <c:xMode val="edge"/>
          <c:yMode val="edge"/>
          <c:x val="0.68095238095237942"/>
          <c:y val="8.6124342816281466E-2"/>
          <c:w val="0.31269841269841331"/>
          <c:h val="0.82775131436743865"/>
        </c:manualLayout>
      </c:layout>
      <c:overlay val="0"/>
      <c:spPr>
        <a:noFill/>
        <a:ln w="2334">
          <a:solidFill>
            <a:schemeClr val="tx1"/>
          </a:solidFill>
          <a:prstDash val="solid"/>
        </a:ln>
      </c:spPr>
      <c:txPr>
        <a:bodyPr/>
        <a:lstStyle/>
        <a:p>
          <a:pPr>
            <a:defRPr sz="1217" b="1" i="0" u="none" strike="noStrike" baseline="0">
              <a:solidFill>
                <a:schemeClr val="tx1"/>
              </a:solidFill>
              <a:latin typeface="新細明體"/>
              <a:ea typeface="新細明體"/>
              <a:cs typeface="新細明體"/>
            </a:defRPr>
          </a:pPr>
          <a:endParaRPr lang="zh-TW"/>
        </a:p>
      </c:txPr>
    </c:legend>
    <c:plotVisOnly val="1"/>
    <c:dispBlanksAs val="zero"/>
    <c:showDLblsOverMax val="0"/>
  </c:chart>
  <c:spPr>
    <a:noFill/>
    <a:ln>
      <a:noFill/>
    </a:ln>
  </c:spPr>
  <c:txPr>
    <a:bodyPr/>
    <a:lstStyle/>
    <a:p>
      <a:pPr>
        <a:defRPr sz="1324"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92063492063502E-2"/>
          <c:y val="8.3732057416267963E-2"/>
          <c:w val="0.55555555555555569"/>
          <c:h val="0.83732057416267969"/>
        </c:manualLayout>
      </c:layout>
      <c:pieChart>
        <c:varyColors val="1"/>
        <c:ser>
          <c:idx val="0"/>
          <c:order val="0"/>
          <c:tx>
            <c:strRef>
              <c:f>Sheet1!$A$2</c:f>
              <c:strCache>
                <c:ptCount val="1"/>
                <c:pt idx="0">
                  <c:v>2024Q2</c:v>
                </c:pt>
              </c:strCache>
            </c:strRef>
          </c:tx>
          <c:spPr>
            <a:ln w="9357">
              <a:solidFill>
                <a:schemeClr val="tx1"/>
              </a:solidFill>
              <a:prstDash val="solid"/>
            </a:ln>
          </c:spPr>
          <c:dPt>
            <c:idx val="0"/>
            <c:bubble3D val="0"/>
            <c:spPr>
              <a:solidFill>
                <a:schemeClr val="accent1"/>
              </a:solidFill>
              <a:ln w="9357">
                <a:solidFill>
                  <a:schemeClr val="tx1"/>
                </a:solidFill>
                <a:prstDash val="solid"/>
              </a:ln>
            </c:spPr>
            <c:extLst>
              <c:ext xmlns:c16="http://schemas.microsoft.com/office/drawing/2014/chart" uri="{C3380CC4-5D6E-409C-BE32-E72D297353CC}">
                <c16:uniqueId val="{00000000-8A3A-4088-8207-2008BBB1AF59}"/>
              </c:ext>
            </c:extLst>
          </c:dPt>
          <c:dPt>
            <c:idx val="1"/>
            <c:bubble3D val="0"/>
            <c:spPr>
              <a:solidFill>
                <a:schemeClr val="accent2"/>
              </a:solidFill>
              <a:ln w="9357">
                <a:solidFill>
                  <a:schemeClr val="tx1"/>
                </a:solidFill>
                <a:prstDash val="solid"/>
              </a:ln>
            </c:spPr>
            <c:extLst>
              <c:ext xmlns:c16="http://schemas.microsoft.com/office/drawing/2014/chart" uri="{C3380CC4-5D6E-409C-BE32-E72D297353CC}">
                <c16:uniqueId val="{00000001-8A3A-4088-8207-2008BBB1AF59}"/>
              </c:ext>
            </c:extLst>
          </c:dPt>
          <c:dPt>
            <c:idx val="2"/>
            <c:bubble3D val="0"/>
            <c:spPr>
              <a:solidFill>
                <a:schemeClr val="hlink"/>
              </a:solidFill>
              <a:ln w="9357">
                <a:solidFill>
                  <a:schemeClr val="tx1"/>
                </a:solidFill>
                <a:prstDash val="solid"/>
              </a:ln>
            </c:spPr>
            <c:extLst>
              <c:ext xmlns:c16="http://schemas.microsoft.com/office/drawing/2014/chart" uri="{C3380CC4-5D6E-409C-BE32-E72D297353CC}">
                <c16:uniqueId val="{00000002-8A3A-4088-8207-2008BBB1AF59}"/>
              </c:ext>
            </c:extLst>
          </c:dPt>
          <c:dPt>
            <c:idx val="3"/>
            <c:bubble3D val="0"/>
            <c:spPr>
              <a:solidFill>
                <a:schemeClr val="folHlink"/>
              </a:solidFill>
              <a:ln w="9357">
                <a:solidFill>
                  <a:schemeClr val="tx1"/>
                </a:solidFill>
                <a:prstDash val="solid"/>
              </a:ln>
            </c:spPr>
            <c:extLst>
              <c:ext xmlns:c16="http://schemas.microsoft.com/office/drawing/2014/chart" uri="{C3380CC4-5D6E-409C-BE32-E72D297353CC}">
                <c16:uniqueId val="{00000003-8A3A-4088-8207-2008BBB1AF59}"/>
              </c:ext>
            </c:extLst>
          </c:dPt>
          <c:dPt>
            <c:idx val="4"/>
            <c:bubble3D val="0"/>
            <c:spPr>
              <a:solidFill>
                <a:schemeClr val="bg2"/>
              </a:solidFill>
              <a:ln w="9357">
                <a:solidFill>
                  <a:schemeClr val="tx1"/>
                </a:solidFill>
                <a:prstDash val="solid"/>
              </a:ln>
            </c:spPr>
            <c:extLst>
              <c:ext xmlns:c16="http://schemas.microsoft.com/office/drawing/2014/chart" uri="{C3380CC4-5D6E-409C-BE32-E72D297353CC}">
                <c16:uniqueId val="{00000004-8A3A-4088-8207-2008BBB1AF59}"/>
              </c:ext>
            </c:extLst>
          </c:dPt>
          <c:cat>
            <c:strRef>
              <c:f>Sheet1!$B$1:$G$1</c:f>
              <c:strCache>
                <c:ptCount val="6"/>
                <c:pt idx="0">
                  <c:v>導線架(LED/SMD)41.78%</c:v>
                </c:pt>
                <c:pt idx="1">
                  <c:v>散熱元件17.82%</c:v>
                </c:pt>
                <c:pt idx="2">
                  <c:v>IC導線架8.87%</c:v>
                </c:pt>
                <c:pt idx="3">
                  <c:v>TV背光模組12.49%</c:v>
                </c:pt>
                <c:pt idx="4">
                  <c:v>陶瓷基板16.2%</c:v>
                </c:pt>
                <c:pt idx="5">
                  <c:v>其他2.84%</c:v>
                </c:pt>
              </c:strCache>
            </c:strRef>
          </c:cat>
          <c:val>
            <c:numRef>
              <c:f>Sheet1!$B$2:$G$2</c:f>
              <c:numCache>
                <c:formatCode>0.00%</c:formatCode>
                <c:ptCount val="6"/>
                <c:pt idx="0">
                  <c:v>0.4178</c:v>
                </c:pt>
                <c:pt idx="1">
                  <c:v>0.1782</c:v>
                </c:pt>
                <c:pt idx="2">
                  <c:v>8.8700000000000001E-2</c:v>
                </c:pt>
                <c:pt idx="3">
                  <c:v>0.1249</c:v>
                </c:pt>
                <c:pt idx="4">
                  <c:v>0.16200000000000001</c:v>
                </c:pt>
                <c:pt idx="5">
                  <c:v>2.8400000000000002E-2</c:v>
                </c:pt>
              </c:numCache>
            </c:numRef>
          </c:val>
          <c:extLst>
            <c:ext xmlns:c16="http://schemas.microsoft.com/office/drawing/2014/chart" uri="{C3380CC4-5D6E-409C-BE32-E72D297353CC}">
              <c16:uniqueId val="{00000005-8A3A-4088-8207-2008BBB1AF59}"/>
            </c:ext>
          </c:extLst>
        </c:ser>
        <c:dLbls>
          <c:showLegendKey val="0"/>
          <c:showVal val="0"/>
          <c:showCatName val="0"/>
          <c:showSerName val="0"/>
          <c:showPercent val="0"/>
          <c:showBubbleSize val="0"/>
          <c:showLeaderLines val="1"/>
        </c:dLbls>
        <c:firstSliceAng val="0"/>
      </c:pieChart>
      <c:spPr>
        <a:noFill/>
        <a:ln w="9357">
          <a:solidFill>
            <a:schemeClr val="tx1"/>
          </a:solidFill>
          <a:prstDash val="solid"/>
        </a:ln>
      </c:spPr>
    </c:plotArea>
    <c:legend>
      <c:legendPos val="r"/>
      <c:layout>
        <c:manualLayout>
          <c:xMode val="edge"/>
          <c:yMode val="edge"/>
          <c:x val="0.68095238095237942"/>
          <c:y val="8.6124342816281466E-2"/>
          <c:w val="0.31269841269841331"/>
          <c:h val="0.82775131436743865"/>
        </c:manualLayout>
      </c:layout>
      <c:overlay val="0"/>
      <c:spPr>
        <a:noFill/>
        <a:ln w="2340">
          <a:solidFill>
            <a:schemeClr val="tx1"/>
          </a:solidFill>
          <a:prstDash val="solid"/>
        </a:ln>
      </c:spPr>
      <c:txPr>
        <a:bodyPr/>
        <a:lstStyle/>
        <a:p>
          <a:pPr>
            <a:defRPr sz="1219" b="1" i="0" u="none" strike="noStrike" baseline="0">
              <a:solidFill>
                <a:schemeClr val="tx1"/>
              </a:solidFill>
              <a:latin typeface="新細明體"/>
              <a:ea typeface="新細明體"/>
              <a:cs typeface="新細明體"/>
            </a:defRPr>
          </a:pPr>
          <a:endParaRPr lang="zh-TW"/>
        </a:p>
      </c:txPr>
    </c:legend>
    <c:plotVisOnly val="1"/>
    <c:dispBlanksAs val="zero"/>
    <c:showDLblsOverMax val="0"/>
  </c:chart>
  <c:spPr>
    <a:noFill/>
    <a:ln>
      <a:noFill/>
    </a:ln>
  </c:spPr>
  <c:txPr>
    <a:bodyPr/>
    <a:lstStyle/>
    <a:p>
      <a:pPr>
        <a:defRPr sz="1326"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302125" cy="341313"/>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l">
              <a:defRPr sz="1200"/>
            </a:lvl1pPr>
          </a:lstStyle>
          <a:p>
            <a:pPr>
              <a:defRPr/>
            </a:pPr>
            <a:endParaRPr lang="en-US" altLang="zh-TW"/>
          </a:p>
        </p:txBody>
      </p:sp>
      <p:sp>
        <p:nvSpPr>
          <p:cNvPr id="37891" name="Rectangle 3"/>
          <p:cNvSpPr>
            <a:spLocks noGrp="1" noChangeArrowheads="1"/>
          </p:cNvSpPr>
          <p:nvPr>
            <p:ph type="dt" sz="quarter" idx="1"/>
          </p:nvPr>
        </p:nvSpPr>
        <p:spPr bwMode="auto">
          <a:xfrm>
            <a:off x="5624513" y="0"/>
            <a:ext cx="4302125" cy="341313"/>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r">
              <a:defRPr sz="1200"/>
            </a:lvl1pPr>
          </a:lstStyle>
          <a:p>
            <a:pPr>
              <a:defRPr/>
            </a:pPr>
            <a:endParaRPr lang="en-US" altLang="zh-TW"/>
          </a:p>
        </p:txBody>
      </p:sp>
      <p:sp>
        <p:nvSpPr>
          <p:cNvPr id="37892" name="Rectangle 4"/>
          <p:cNvSpPr>
            <a:spLocks noGrp="1" noChangeArrowheads="1"/>
          </p:cNvSpPr>
          <p:nvPr>
            <p:ph type="ftr" sz="quarter" idx="2"/>
          </p:nvPr>
        </p:nvSpPr>
        <p:spPr bwMode="auto">
          <a:xfrm>
            <a:off x="0" y="6456363"/>
            <a:ext cx="4302125" cy="341312"/>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l">
              <a:defRPr sz="1200"/>
            </a:lvl1pPr>
          </a:lstStyle>
          <a:p>
            <a:pPr>
              <a:defRPr/>
            </a:pPr>
            <a:r>
              <a:rPr lang="zh-TW" altLang="en-US"/>
              <a:t>1-33</a:t>
            </a:r>
            <a:endParaRPr lang="en-US" altLang="zh-TW"/>
          </a:p>
        </p:txBody>
      </p:sp>
      <p:sp>
        <p:nvSpPr>
          <p:cNvPr id="37893" name="Rectangle 5"/>
          <p:cNvSpPr>
            <a:spLocks noGrp="1" noChangeArrowheads="1"/>
          </p:cNvSpPr>
          <p:nvPr>
            <p:ph type="sldNum" sz="quarter" idx="3"/>
          </p:nvPr>
        </p:nvSpPr>
        <p:spPr bwMode="auto">
          <a:xfrm>
            <a:off x="5624513" y="6456363"/>
            <a:ext cx="4302125" cy="341312"/>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r">
              <a:defRPr sz="1200"/>
            </a:lvl1pPr>
          </a:lstStyle>
          <a:p>
            <a:pPr>
              <a:defRPr/>
            </a:pPr>
            <a:fld id="{C651F5B3-9E0C-46D2-A11A-D88B10FFF147}" type="slidenum">
              <a:rPr lang="zh-TW" altLang="en-US"/>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302125" cy="341313"/>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l">
              <a:defRPr sz="1200"/>
            </a:lvl1pPr>
          </a:lstStyle>
          <a:p>
            <a:pPr>
              <a:defRPr/>
            </a:pPr>
            <a:endParaRPr lang="en-US" altLang="zh-TW"/>
          </a:p>
        </p:txBody>
      </p:sp>
      <p:sp>
        <p:nvSpPr>
          <p:cNvPr id="30723" name="Rectangle 3"/>
          <p:cNvSpPr>
            <a:spLocks noGrp="1" noChangeArrowheads="1"/>
          </p:cNvSpPr>
          <p:nvPr>
            <p:ph type="dt" idx="1"/>
          </p:nvPr>
        </p:nvSpPr>
        <p:spPr bwMode="auto">
          <a:xfrm>
            <a:off x="5624513" y="0"/>
            <a:ext cx="4302125" cy="341313"/>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r">
              <a:defRPr sz="1200"/>
            </a:lvl1pPr>
          </a:lstStyle>
          <a:p>
            <a:pPr>
              <a:defRPr/>
            </a:pPr>
            <a:endParaRPr lang="en-US" altLang="zh-TW"/>
          </a:p>
        </p:txBody>
      </p:sp>
      <p:sp>
        <p:nvSpPr>
          <p:cNvPr id="20484" name="Rectangle 4"/>
          <p:cNvSpPr>
            <a:spLocks noGrp="1" noRot="1" noChangeAspect="1" noChangeArrowheads="1" noTextEdit="1"/>
          </p:cNvSpPr>
          <p:nvPr>
            <p:ph type="sldImg" idx="2"/>
          </p:nvPr>
        </p:nvSpPr>
        <p:spPr bwMode="auto">
          <a:xfrm>
            <a:off x="3263900" y="509588"/>
            <a:ext cx="3397250" cy="254793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1323975" y="3228975"/>
            <a:ext cx="7278688" cy="3059113"/>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26" name="Rectangle 6"/>
          <p:cNvSpPr>
            <a:spLocks noGrp="1" noChangeArrowheads="1"/>
          </p:cNvSpPr>
          <p:nvPr>
            <p:ph type="ftr" sz="quarter" idx="4"/>
          </p:nvPr>
        </p:nvSpPr>
        <p:spPr bwMode="auto">
          <a:xfrm>
            <a:off x="0" y="6456363"/>
            <a:ext cx="4302125" cy="341312"/>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l">
              <a:defRPr sz="1200"/>
            </a:lvl1pPr>
          </a:lstStyle>
          <a:p>
            <a:pPr>
              <a:defRPr/>
            </a:pPr>
            <a:r>
              <a:rPr lang="zh-TW" altLang="en-US"/>
              <a:t>1-33</a:t>
            </a:r>
            <a:endParaRPr lang="en-US" altLang="zh-TW"/>
          </a:p>
        </p:txBody>
      </p:sp>
      <p:sp>
        <p:nvSpPr>
          <p:cNvPr id="30727" name="Rectangle 7"/>
          <p:cNvSpPr>
            <a:spLocks noGrp="1" noChangeArrowheads="1"/>
          </p:cNvSpPr>
          <p:nvPr>
            <p:ph type="sldNum" sz="quarter" idx="5"/>
          </p:nvPr>
        </p:nvSpPr>
        <p:spPr bwMode="auto">
          <a:xfrm>
            <a:off x="5624513" y="6456363"/>
            <a:ext cx="4302125" cy="341312"/>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r">
              <a:defRPr sz="1200"/>
            </a:lvl1pPr>
          </a:lstStyle>
          <a:p>
            <a:pPr>
              <a:defRPr/>
            </a:pPr>
            <a:fld id="{A76AD236-FE39-4F87-8BAE-8935AF3E1FCC}"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CF6B0FC-5D99-4874-800D-6F084EA148E5}" type="slidenum">
              <a:rPr lang="zh-TW" altLang="en-US" smtClean="0"/>
              <a:pPr/>
              <a:t>1</a:t>
            </a:fld>
            <a:endParaRPr lang="en-US" altLang="zh-TW"/>
          </a:p>
        </p:txBody>
      </p:sp>
      <p:sp>
        <p:nvSpPr>
          <p:cNvPr id="21507" name="Rectangle 2050"/>
          <p:cNvSpPr>
            <a:spLocks noGrp="1" noRot="1" noChangeAspect="1" noChangeArrowheads="1" noTextEdit="1"/>
          </p:cNvSpPr>
          <p:nvPr>
            <p:ph type="sldImg"/>
          </p:nvPr>
        </p:nvSpPr>
        <p:spPr>
          <a:xfrm>
            <a:off x="3262313" y="509588"/>
            <a:ext cx="3397250" cy="2547937"/>
          </a:xfrm>
          <a:ln/>
        </p:spPr>
      </p:sp>
      <p:sp>
        <p:nvSpPr>
          <p:cNvPr id="21508" name="Rectangle 2051"/>
          <p:cNvSpPr>
            <a:spLocks noGrp="1" noChangeArrowheads="1"/>
          </p:cNvSpPr>
          <p:nvPr>
            <p:ph type="body" idx="1"/>
          </p:nvPr>
        </p:nvSpPr>
        <p:spPr>
          <a:noFill/>
          <a:ln/>
        </p:spPr>
        <p:txBody>
          <a:bodyPr/>
          <a:lstStyle/>
          <a:p>
            <a:pPr eaLnBrk="1" hangingPunct="1"/>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a:ln/>
        </p:spPr>
        <p:txBody>
          <a:bodyPr/>
          <a:lstStyle/>
          <a:p>
            <a:endParaRPr lang="zh-TW" altLang="en-US"/>
          </a:p>
        </p:txBody>
      </p:sp>
      <p:sp>
        <p:nvSpPr>
          <p:cNvPr id="22532" name="投影片編號版面配置區 3"/>
          <p:cNvSpPr>
            <a:spLocks noGrp="1"/>
          </p:cNvSpPr>
          <p:nvPr>
            <p:ph type="sldNum" sz="quarter" idx="5"/>
          </p:nvPr>
        </p:nvSpPr>
        <p:spPr>
          <a:noFill/>
        </p:spPr>
        <p:txBody>
          <a:bodyPr/>
          <a:lstStyle/>
          <a:p>
            <a:fld id="{C5DEBC51-BC5E-4B0D-BAF6-676532622C5D}" type="slidenum">
              <a:rPr lang="zh-TW" altLang="en-US" smtClean="0"/>
              <a:pPr/>
              <a:t>7</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212D88D-E802-4F8D-9E32-C0474B53170C}" type="slidenum">
              <a:rPr lang="zh-TW" altLang="en-US" smtClean="0"/>
              <a:pPr/>
              <a:t>13</a:t>
            </a:fld>
            <a:endParaRPr lang="en-US" altLang="zh-TW"/>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55364C-D786-9400-98BE-39E17041E331}"/>
              </a:ext>
            </a:extLst>
          </p:cNvPr>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a:extLst>
              <a:ext uri="{FF2B5EF4-FFF2-40B4-BE49-F238E27FC236}">
                <a16:creationId xmlns:a16="http://schemas.microsoft.com/office/drawing/2014/main" id="{42348E44-2226-C7F3-4A78-F1C3479F741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27D1D6AD-3C61-962B-ED0C-04BCF3DFF552}"/>
              </a:ext>
            </a:extLst>
          </p:cNvPr>
          <p:cNvSpPr>
            <a:spLocks noGrp="1"/>
          </p:cNvSpPr>
          <p:nvPr>
            <p:ph type="dt" sz="half" idx="10"/>
          </p:nvPr>
        </p:nvSpPr>
        <p:spPr/>
        <p:txBody>
          <a:bodyPr/>
          <a:lstStyle/>
          <a:p>
            <a:pPr>
              <a:defRPr/>
            </a:pPr>
            <a:endParaRPr lang="en-US" altLang="zh-TW"/>
          </a:p>
        </p:txBody>
      </p:sp>
      <p:sp>
        <p:nvSpPr>
          <p:cNvPr id="5" name="頁尾版面配置區 4">
            <a:extLst>
              <a:ext uri="{FF2B5EF4-FFF2-40B4-BE49-F238E27FC236}">
                <a16:creationId xmlns:a16="http://schemas.microsoft.com/office/drawing/2014/main" id="{B540ACAD-DFC5-2223-5228-99DFE20E0A09}"/>
              </a:ext>
            </a:extLst>
          </p:cNvPr>
          <p:cNvSpPr>
            <a:spLocks noGrp="1"/>
          </p:cNvSpPr>
          <p:nvPr>
            <p:ph type="ftr" sz="quarter" idx="11"/>
          </p:nvPr>
        </p:nvSpPr>
        <p:spPr/>
        <p:txBody>
          <a:bodyPr/>
          <a:lstStyle/>
          <a:p>
            <a:pPr>
              <a:defRPr/>
            </a:pPr>
            <a:r>
              <a:rPr lang="zh-TW" altLang="en-US"/>
              <a:t>1</a:t>
            </a:r>
            <a:endParaRPr lang="en-US" altLang="zh-TW"/>
          </a:p>
        </p:txBody>
      </p:sp>
      <p:sp>
        <p:nvSpPr>
          <p:cNvPr id="6" name="投影片編號版面配置區 5">
            <a:extLst>
              <a:ext uri="{FF2B5EF4-FFF2-40B4-BE49-F238E27FC236}">
                <a16:creationId xmlns:a16="http://schemas.microsoft.com/office/drawing/2014/main" id="{349C4DAE-6186-F58C-5660-C75D9C4D3384}"/>
              </a:ext>
            </a:extLst>
          </p:cNvPr>
          <p:cNvSpPr>
            <a:spLocks noGrp="1"/>
          </p:cNvSpPr>
          <p:nvPr>
            <p:ph type="sldNum" sz="quarter" idx="12"/>
          </p:nvPr>
        </p:nvSpPr>
        <p:spPr/>
        <p:txBody>
          <a:bodyPr/>
          <a:lstStyle/>
          <a:p>
            <a:pPr>
              <a:defRPr/>
            </a:pPr>
            <a:fld id="{4AC05492-47C5-4F7E-B8B7-6F54898D2A14}" type="slidenum">
              <a:rPr lang="zh-TW" altLang="en-US" smtClean="0"/>
              <a:pPr>
                <a:defRPr/>
              </a:pPr>
              <a:t>‹#›</a:t>
            </a:fld>
            <a:endParaRPr lang="en-US" altLang="zh-TW"/>
          </a:p>
        </p:txBody>
      </p:sp>
    </p:spTree>
    <p:extLst>
      <p:ext uri="{BB962C8B-B14F-4D97-AF65-F5344CB8AC3E}">
        <p14:creationId xmlns:p14="http://schemas.microsoft.com/office/powerpoint/2010/main" val="871601026"/>
      </p:ext>
    </p:extLst>
  </p:cSld>
  <p:clrMapOvr>
    <a:masterClrMapping/>
  </p:clrMapOvr>
  <p:transition spd="med">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138421-1DFD-0331-91A7-6FD67DB0E39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2C108F3-BA38-84CC-2D3F-D64D7EB513B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5D40E51-D0EC-3622-53B8-410BC81D9771}"/>
              </a:ext>
            </a:extLst>
          </p:cNvPr>
          <p:cNvSpPr>
            <a:spLocks noGrp="1"/>
          </p:cNvSpPr>
          <p:nvPr>
            <p:ph type="dt" sz="half" idx="10"/>
          </p:nvPr>
        </p:nvSpPr>
        <p:spPr/>
        <p:txBody>
          <a:bodyPr/>
          <a:lstStyle/>
          <a:p>
            <a:pPr>
              <a:defRPr/>
            </a:pPr>
            <a:endParaRPr lang="en-US" altLang="zh-TW"/>
          </a:p>
        </p:txBody>
      </p:sp>
      <p:sp>
        <p:nvSpPr>
          <p:cNvPr id="5" name="頁尾版面配置區 4">
            <a:extLst>
              <a:ext uri="{FF2B5EF4-FFF2-40B4-BE49-F238E27FC236}">
                <a16:creationId xmlns:a16="http://schemas.microsoft.com/office/drawing/2014/main" id="{8CD5FD48-6AB3-15FB-6C99-EC99F899B7E3}"/>
              </a:ext>
            </a:extLst>
          </p:cNvPr>
          <p:cNvSpPr>
            <a:spLocks noGrp="1"/>
          </p:cNvSpPr>
          <p:nvPr>
            <p:ph type="ftr" sz="quarter" idx="11"/>
          </p:nvPr>
        </p:nvSpPr>
        <p:spPr/>
        <p:txBody>
          <a:bodyPr/>
          <a:lstStyle/>
          <a:p>
            <a:pPr>
              <a:defRPr/>
            </a:pPr>
            <a:r>
              <a:rPr lang="zh-TW" altLang="en-US"/>
              <a:t>1</a:t>
            </a:r>
            <a:endParaRPr lang="en-US" altLang="zh-TW"/>
          </a:p>
        </p:txBody>
      </p:sp>
      <p:sp>
        <p:nvSpPr>
          <p:cNvPr id="6" name="投影片編號版面配置區 5">
            <a:extLst>
              <a:ext uri="{FF2B5EF4-FFF2-40B4-BE49-F238E27FC236}">
                <a16:creationId xmlns:a16="http://schemas.microsoft.com/office/drawing/2014/main" id="{DF1DDBD9-0FCC-EB91-AEDD-74304F04B726}"/>
              </a:ext>
            </a:extLst>
          </p:cNvPr>
          <p:cNvSpPr>
            <a:spLocks noGrp="1"/>
          </p:cNvSpPr>
          <p:nvPr>
            <p:ph type="sldNum" sz="quarter" idx="12"/>
          </p:nvPr>
        </p:nvSpPr>
        <p:spPr/>
        <p:txBody>
          <a:bodyPr/>
          <a:lstStyle/>
          <a:p>
            <a:pPr>
              <a:defRPr/>
            </a:pPr>
            <a:fld id="{98E623B4-CEF4-4B29-AB41-F8D8E0EBEFDF}" type="slidenum">
              <a:rPr lang="zh-TW" altLang="en-US" smtClean="0"/>
              <a:pPr>
                <a:defRPr/>
              </a:pPr>
              <a:t>‹#›</a:t>
            </a:fld>
            <a:endParaRPr lang="en-US" altLang="zh-TW"/>
          </a:p>
        </p:txBody>
      </p:sp>
    </p:spTree>
    <p:extLst>
      <p:ext uri="{BB962C8B-B14F-4D97-AF65-F5344CB8AC3E}">
        <p14:creationId xmlns:p14="http://schemas.microsoft.com/office/powerpoint/2010/main" val="51445062"/>
      </p:ext>
    </p:extLst>
  </p:cSld>
  <p:clrMapOvr>
    <a:masterClrMapping/>
  </p:clrMapOvr>
  <p:transition spd="med">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9B86B84-A359-F004-5E99-BF904ED0E7C7}"/>
              </a:ext>
            </a:extLst>
          </p:cNvPr>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2B312BD-CBAC-73AD-6300-C86A4AF53486}"/>
              </a:ext>
            </a:extLst>
          </p:cNvPr>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CE8FAC5-7A2A-191D-42F4-81B09D056EF7}"/>
              </a:ext>
            </a:extLst>
          </p:cNvPr>
          <p:cNvSpPr>
            <a:spLocks noGrp="1"/>
          </p:cNvSpPr>
          <p:nvPr>
            <p:ph type="dt" sz="half" idx="10"/>
          </p:nvPr>
        </p:nvSpPr>
        <p:spPr/>
        <p:txBody>
          <a:bodyPr/>
          <a:lstStyle/>
          <a:p>
            <a:pPr>
              <a:defRPr/>
            </a:pPr>
            <a:endParaRPr lang="en-US" altLang="zh-TW"/>
          </a:p>
        </p:txBody>
      </p:sp>
      <p:sp>
        <p:nvSpPr>
          <p:cNvPr id="5" name="頁尾版面配置區 4">
            <a:extLst>
              <a:ext uri="{FF2B5EF4-FFF2-40B4-BE49-F238E27FC236}">
                <a16:creationId xmlns:a16="http://schemas.microsoft.com/office/drawing/2014/main" id="{AD2D9F48-EC13-7D66-DC2A-E38A5FB05CBA}"/>
              </a:ext>
            </a:extLst>
          </p:cNvPr>
          <p:cNvSpPr>
            <a:spLocks noGrp="1"/>
          </p:cNvSpPr>
          <p:nvPr>
            <p:ph type="ftr" sz="quarter" idx="11"/>
          </p:nvPr>
        </p:nvSpPr>
        <p:spPr/>
        <p:txBody>
          <a:bodyPr/>
          <a:lstStyle/>
          <a:p>
            <a:pPr>
              <a:defRPr/>
            </a:pPr>
            <a:r>
              <a:rPr lang="zh-TW" altLang="en-US"/>
              <a:t>1</a:t>
            </a:r>
            <a:endParaRPr lang="en-US" altLang="zh-TW"/>
          </a:p>
        </p:txBody>
      </p:sp>
      <p:sp>
        <p:nvSpPr>
          <p:cNvPr id="6" name="投影片編號版面配置區 5">
            <a:extLst>
              <a:ext uri="{FF2B5EF4-FFF2-40B4-BE49-F238E27FC236}">
                <a16:creationId xmlns:a16="http://schemas.microsoft.com/office/drawing/2014/main" id="{CB267964-FF4F-F52F-AEAF-A636E630335A}"/>
              </a:ext>
            </a:extLst>
          </p:cNvPr>
          <p:cNvSpPr>
            <a:spLocks noGrp="1"/>
          </p:cNvSpPr>
          <p:nvPr>
            <p:ph type="sldNum" sz="quarter" idx="12"/>
          </p:nvPr>
        </p:nvSpPr>
        <p:spPr/>
        <p:txBody>
          <a:bodyPr/>
          <a:lstStyle/>
          <a:p>
            <a:pPr>
              <a:defRPr/>
            </a:pPr>
            <a:fld id="{ECD951CD-B846-4EE6-AB18-B2912D22E629}" type="slidenum">
              <a:rPr lang="zh-TW" altLang="en-US" smtClean="0"/>
              <a:pPr>
                <a:defRPr/>
              </a:pPr>
              <a:t>‹#›</a:t>
            </a:fld>
            <a:endParaRPr lang="en-US" altLang="zh-TW"/>
          </a:p>
        </p:txBody>
      </p:sp>
    </p:spTree>
    <p:extLst>
      <p:ext uri="{BB962C8B-B14F-4D97-AF65-F5344CB8AC3E}">
        <p14:creationId xmlns:p14="http://schemas.microsoft.com/office/powerpoint/2010/main" val="191292133"/>
      </p:ext>
    </p:extLst>
  </p:cSld>
  <p:clrMapOvr>
    <a:masterClrMapping/>
  </p:clrMapOvr>
  <p:transition spd="med">
    <p:spli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41148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9"/>
          <p:cNvSpPr>
            <a:spLocks noGrp="1"/>
          </p:cNvSpPr>
          <p:nvPr>
            <p:ph type="dt" sz="half" idx="10"/>
          </p:nvPr>
        </p:nvSpPr>
        <p:spPr/>
        <p:txBody>
          <a:bodyPr/>
          <a:lstStyle>
            <a:lvl1pPr>
              <a:defRPr/>
            </a:lvl1pPr>
          </a:lstStyle>
          <a:p>
            <a:pPr>
              <a:defRPr/>
            </a:pPr>
            <a:endParaRPr lang="en-US" altLang="zh-TW"/>
          </a:p>
        </p:txBody>
      </p:sp>
      <p:sp>
        <p:nvSpPr>
          <p:cNvPr id="7" name="頁尾版面配置區 21"/>
          <p:cNvSpPr>
            <a:spLocks noGrp="1"/>
          </p:cNvSpPr>
          <p:nvPr>
            <p:ph type="ftr" sz="quarter" idx="11"/>
          </p:nvPr>
        </p:nvSpPr>
        <p:spPr/>
        <p:txBody>
          <a:bodyPr/>
          <a:lstStyle>
            <a:lvl1pPr>
              <a:defRPr/>
            </a:lvl1pPr>
          </a:lstStyle>
          <a:p>
            <a:pPr>
              <a:defRPr/>
            </a:pPr>
            <a:r>
              <a:rPr lang="zh-TW" altLang="en-US"/>
              <a:t>1</a:t>
            </a:r>
            <a:endParaRPr lang="en-US" altLang="zh-TW"/>
          </a:p>
        </p:txBody>
      </p:sp>
      <p:sp>
        <p:nvSpPr>
          <p:cNvPr id="8" name="投影片編號版面配置區 17"/>
          <p:cNvSpPr>
            <a:spLocks noGrp="1"/>
          </p:cNvSpPr>
          <p:nvPr>
            <p:ph type="sldNum" sz="quarter" idx="12"/>
          </p:nvPr>
        </p:nvSpPr>
        <p:spPr/>
        <p:txBody>
          <a:bodyPr/>
          <a:lstStyle>
            <a:lvl1pPr>
              <a:defRPr/>
            </a:lvl1pPr>
          </a:lstStyle>
          <a:p>
            <a:pPr>
              <a:defRPr/>
            </a:pPr>
            <a:fld id="{4D0548B2-6667-4CBB-9D21-631619ACB54D}" type="slidenum">
              <a:rPr lang="zh-TW" altLang="en-US"/>
              <a:pPr>
                <a:defRPr/>
              </a:pPr>
              <a:t>‹#›</a:t>
            </a:fld>
            <a:endParaRPr lang="en-US" altLang="zh-TW"/>
          </a:p>
        </p:txBody>
      </p:sp>
    </p:spTree>
    <p:extLst>
      <p:ext uri="{BB962C8B-B14F-4D97-AF65-F5344CB8AC3E}">
        <p14:creationId xmlns:p14="http://schemas.microsoft.com/office/powerpoint/2010/main" val="3109115518"/>
      </p:ext>
    </p:extLst>
  </p:cSld>
  <p:clrMapOvr>
    <a:masterClrMapping/>
  </p:clrMapOvr>
  <p:transition spd="med">
    <p:spli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685800" y="609600"/>
            <a:ext cx="7772400" cy="1143000"/>
          </a:xfrm>
        </p:spPr>
        <p:txBody>
          <a:bodyPr/>
          <a:lstStyle/>
          <a:p>
            <a:r>
              <a:rPr lang="zh-TW" altLang="en-US"/>
              <a:t>按一下以編輯母片標題樣式</a:t>
            </a:r>
          </a:p>
        </p:txBody>
      </p:sp>
      <p:sp>
        <p:nvSpPr>
          <p:cNvPr id="3" name="內容版面配置區 2"/>
          <p:cNvSpPr>
            <a:spLocks noGrp="1"/>
          </p:cNvSpPr>
          <p:nvPr>
            <p:ph sz="quarter" idx="1"/>
          </p:nvPr>
        </p:nvSpPr>
        <p:spPr>
          <a:xfrm>
            <a:off x="685800" y="19812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685800" y="41148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4114800"/>
            <a:ext cx="38100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9"/>
          <p:cNvSpPr>
            <a:spLocks noGrp="1"/>
          </p:cNvSpPr>
          <p:nvPr>
            <p:ph type="dt" sz="half" idx="10"/>
          </p:nvPr>
        </p:nvSpPr>
        <p:spPr/>
        <p:txBody>
          <a:bodyPr/>
          <a:lstStyle>
            <a:lvl1pPr>
              <a:defRPr/>
            </a:lvl1pPr>
          </a:lstStyle>
          <a:p>
            <a:pPr>
              <a:defRPr/>
            </a:pPr>
            <a:endParaRPr lang="en-US" altLang="zh-TW"/>
          </a:p>
        </p:txBody>
      </p:sp>
      <p:sp>
        <p:nvSpPr>
          <p:cNvPr id="8" name="頁尾版面配置區 21"/>
          <p:cNvSpPr>
            <a:spLocks noGrp="1"/>
          </p:cNvSpPr>
          <p:nvPr>
            <p:ph type="ftr" sz="quarter" idx="11"/>
          </p:nvPr>
        </p:nvSpPr>
        <p:spPr/>
        <p:txBody>
          <a:bodyPr/>
          <a:lstStyle>
            <a:lvl1pPr>
              <a:defRPr/>
            </a:lvl1pPr>
          </a:lstStyle>
          <a:p>
            <a:pPr>
              <a:defRPr/>
            </a:pPr>
            <a:r>
              <a:rPr lang="zh-TW" altLang="en-US"/>
              <a:t>1</a:t>
            </a:r>
            <a:endParaRPr lang="en-US" altLang="zh-TW"/>
          </a:p>
        </p:txBody>
      </p:sp>
      <p:sp>
        <p:nvSpPr>
          <p:cNvPr id="9" name="投影片編號版面配置區 17"/>
          <p:cNvSpPr>
            <a:spLocks noGrp="1"/>
          </p:cNvSpPr>
          <p:nvPr>
            <p:ph type="sldNum" sz="quarter" idx="12"/>
          </p:nvPr>
        </p:nvSpPr>
        <p:spPr/>
        <p:txBody>
          <a:bodyPr/>
          <a:lstStyle>
            <a:lvl1pPr>
              <a:defRPr/>
            </a:lvl1pPr>
          </a:lstStyle>
          <a:p>
            <a:pPr>
              <a:defRPr/>
            </a:pPr>
            <a:fld id="{3C59103A-86AF-4B92-A44E-096A81E9AD77}" type="slidenum">
              <a:rPr lang="zh-TW" altLang="en-US"/>
              <a:pPr>
                <a:defRPr/>
              </a:pPr>
              <a:t>‹#›</a:t>
            </a:fld>
            <a:endParaRPr lang="en-US" altLang="zh-TW"/>
          </a:p>
        </p:txBody>
      </p:sp>
    </p:spTree>
    <p:extLst>
      <p:ext uri="{BB962C8B-B14F-4D97-AF65-F5344CB8AC3E}">
        <p14:creationId xmlns:p14="http://schemas.microsoft.com/office/powerpoint/2010/main" val="1716511657"/>
      </p:ext>
    </p:extLst>
  </p:cSld>
  <p:clrMapOvr>
    <a:masterClrMapping/>
  </p:clrMapOvr>
  <p:transition spd="med">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C045B8-673D-B255-96B8-1D588BCEEE3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D53DBB0-5DE7-CFE9-8C8C-11D7DB1714A5}"/>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1071A7C-1602-7F5A-F70C-44715EC56E3A}"/>
              </a:ext>
            </a:extLst>
          </p:cNvPr>
          <p:cNvSpPr>
            <a:spLocks noGrp="1"/>
          </p:cNvSpPr>
          <p:nvPr>
            <p:ph type="dt" sz="half" idx="10"/>
          </p:nvPr>
        </p:nvSpPr>
        <p:spPr/>
        <p:txBody>
          <a:bodyPr/>
          <a:lstStyle/>
          <a:p>
            <a:pPr>
              <a:defRPr/>
            </a:pPr>
            <a:endParaRPr lang="en-US" altLang="zh-TW"/>
          </a:p>
        </p:txBody>
      </p:sp>
      <p:sp>
        <p:nvSpPr>
          <p:cNvPr id="5" name="頁尾版面配置區 4">
            <a:extLst>
              <a:ext uri="{FF2B5EF4-FFF2-40B4-BE49-F238E27FC236}">
                <a16:creationId xmlns:a16="http://schemas.microsoft.com/office/drawing/2014/main" id="{05D78FC8-5DE6-ECF2-CD24-502090806339}"/>
              </a:ext>
            </a:extLst>
          </p:cNvPr>
          <p:cNvSpPr>
            <a:spLocks noGrp="1"/>
          </p:cNvSpPr>
          <p:nvPr>
            <p:ph type="ftr" sz="quarter" idx="11"/>
          </p:nvPr>
        </p:nvSpPr>
        <p:spPr/>
        <p:txBody>
          <a:bodyPr/>
          <a:lstStyle/>
          <a:p>
            <a:pPr>
              <a:defRPr/>
            </a:pPr>
            <a:r>
              <a:rPr lang="zh-TW" altLang="en-US"/>
              <a:t>1</a:t>
            </a:r>
            <a:endParaRPr lang="en-US" altLang="zh-TW"/>
          </a:p>
        </p:txBody>
      </p:sp>
      <p:sp>
        <p:nvSpPr>
          <p:cNvPr id="6" name="投影片編號版面配置區 5">
            <a:extLst>
              <a:ext uri="{FF2B5EF4-FFF2-40B4-BE49-F238E27FC236}">
                <a16:creationId xmlns:a16="http://schemas.microsoft.com/office/drawing/2014/main" id="{05E3BA83-8F68-4BDB-2C99-CA751A200FCD}"/>
              </a:ext>
            </a:extLst>
          </p:cNvPr>
          <p:cNvSpPr>
            <a:spLocks noGrp="1"/>
          </p:cNvSpPr>
          <p:nvPr>
            <p:ph type="sldNum" sz="quarter" idx="12"/>
          </p:nvPr>
        </p:nvSpPr>
        <p:spPr/>
        <p:txBody>
          <a:bodyPr/>
          <a:lstStyle/>
          <a:p>
            <a:pPr>
              <a:defRPr/>
            </a:pPr>
            <a:fld id="{9B6A9E36-69CF-42FD-9396-4C7B6B56CA3C}" type="slidenum">
              <a:rPr lang="zh-TW" altLang="en-US" smtClean="0"/>
              <a:pPr>
                <a:defRPr/>
              </a:pPr>
              <a:t>‹#›</a:t>
            </a:fld>
            <a:endParaRPr lang="en-US" altLang="zh-TW"/>
          </a:p>
        </p:txBody>
      </p:sp>
    </p:spTree>
    <p:extLst>
      <p:ext uri="{BB962C8B-B14F-4D97-AF65-F5344CB8AC3E}">
        <p14:creationId xmlns:p14="http://schemas.microsoft.com/office/powerpoint/2010/main" val="35156462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00C039-8E2D-1034-9D1F-38C87BA7460D}"/>
              </a:ext>
            </a:extLst>
          </p:cNvPr>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10AA0D8F-1B0C-2F79-F93C-E1BEDCBA7D1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4C6DF46-82B8-B395-8D2C-EE7D2A61505F}"/>
              </a:ext>
            </a:extLst>
          </p:cNvPr>
          <p:cNvSpPr>
            <a:spLocks noGrp="1"/>
          </p:cNvSpPr>
          <p:nvPr>
            <p:ph type="dt" sz="half" idx="10"/>
          </p:nvPr>
        </p:nvSpPr>
        <p:spPr/>
        <p:txBody>
          <a:bodyPr/>
          <a:lstStyle/>
          <a:p>
            <a:pPr>
              <a:defRPr/>
            </a:pPr>
            <a:endParaRPr lang="en-US" altLang="zh-TW"/>
          </a:p>
        </p:txBody>
      </p:sp>
      <p:sp>
        <p:nvSpPr>
          <p:cNvPr id="5" name="頁尾版面配置區 4">
            <a:extLst>
              <a:ext uri="{FF2B5EF4-FFF2-40B4-BE49-F238E27FC236}">
                <a16:creationId xmlns:a16="http://schemas.microsoft.com/office/drawing/2014/main" id="{871A6A77-84F6-C4D8-B70E-4E31FA71FFDD}"/>
              </a:ext>
            </a:extLst>
          </p:cNvPr>
          <p:cNvSpPr>
            <a:spLocks noGrp="1"/>
          </p:cNvSpPr>
          <p:nvPr>
            <p:ph type="ftr" sz="quarter" idx="11"/>
          </p:nvPr>
        </p:nvSpPr>
        <p:spPr/>
        <p:txBody>
          <a:bodyPr/>
          <a:lstStyle/>
          <a:p>
            <a:pPr>
              <a:defRPr/>
            </a:pPr>
            <a:r>
              <a:rPr lang="zh-TW" altLang="en-US"/>
              <a:t>1</a:t>
            </a:r>
            <a:endParaRPr lang="en-US" altLang="zh-TW"/>
          </a:p>
        </p:txBody>
      </p:sp>
      <p:sp>
        <p:nvSpPr>
          <p:cNvPr id="6" name="投影片編號版面配置區 5">
            <a:extLst>
              <a:ext uri="{FF2B5EF4-FFF2-40B4-BE49-F238E27FC236}">
                <a16:creationId xmlns:a16="http://schemas.microsoft.com/office/drawing/2014/main" id="{26778D64-19C0-D936-E133-07DE305FA051}"/>
              </a:ext>
            </a:extLst>
          </p:cNvPr>
          <p:cNvSpPr>
            <a:spLocks noGrp="1"/>
          </p:cNvSpPr>
          <p:nvPr>
            <p:ph type="sldNum" sz="quarter" idx="12"/>
          </p:nvPr>
        </p:nvSpPr>
        <p:spPr/>
        <p:txBody>
          <a:bodyPr/>
          <a:lstStyle/>
          <a:p>
            <a:pPr>
              <a:defRPr/>
            </a:pPr>
            <a:fld id="{9B6A9E36-69CF-42FD-9396-4C7B6B56CA3C}" type="slidenum">
              <a:rPr lang="zh-TW" altLang="en-US" smtClean="0"/>
              <a:pPr>
                <a:defRPr/>
              </a:pPr>
              <a:t>‹#›</a:t>
            </a:fld>
            <a:endParaRPr lang="en-US" altLang="zh-TW"/>
          </a:p>
        </p:txBody>
      </p:sp>
    </p:spTree>
    <p:extLst>
      <p:ext uri="{BB962C8B-B14F-4D97-AF65-F5344CB8AC3E}">
        <p14:creationId xmlns:p14="http://schemas.microsoft.com/office/powerpoint/2010/main" val="66725442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E5317F-9E7C-0123-52FC-2AF76B3D929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9A83482-CCDF-C64A-6116-075992220EE2}"/>
              </a:ext>
            </a:extLst>
          </p:cNvPr>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63204CB1-6453-8AF9-3610-B7CC725AD223}"/>
              </a:ext>
            </a:extLst>
          </p:cNvPr>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11F32D63-9B8B-F067-9C1A-1E72ED1376C1}"/>
              </a:ext>
            </a:extLst>
          </p:cNvPr>
          <p:cNvSpPr>
            <a:spLocks noGrp="1"/>
          </p:cNvSpPr>
          <p:nvPr>
            <p:ph type="dt" sz="half" idx="10"/>
          </p:nvPr>
        </p:nvSpPr>
        <p:spPr/>
        <p:txBody>
          <a:bodyPr/>
          <a:lstStyle/>
          <a:p>
            <a:pPr>
              <a:defRPr/>
            </a:pPr>
            <a:endParaRPr lang="en-US" altLang="zh-TW"/>
          </a:p>
        </p:txBody>
      </p:sp>
      <p:sp>
        <p:nvSpPr>
          <p:cNvPr id="6" name="頁尾版面配置區 5">
            <a:extLst>
              <a:ext uri="{FF2B5EF4-FFF2-40B4-BE49-F238E27FC236}">
                <a16:creationId xmlns:a16="http://schemas.microsoft.com/office/drawing/2014/main" id="{5A386CFB-B812-A8DD-A72D-C7B763D17DF8}"/>
              </a:ext>
            </a:extLst>
          </p:cNvPr>
          <p:cNvSpPr>
            <a:spLocks noGrp="1"/>
          </p:cNvSpPr>
          <p:nvPr>
            <p:ph type="ftr" sz="quarter" idx="11"/>
          </p:nvPr>
        </p:nvSpPr>
        <p:spPr/>
        <p:txBody>
          <a:bodyPr/>
          <a:lstStyle/>
          <a:p>
            <a:pPr>
              <a:defRPr/>
            </a:pPr>
            <a:r>
              <a:rPr lang="zh-TW" altLang="en-US"/>
              <a:t>1</a:t>
            </a:r>
            <a:endParaRPr lang="en-US" altLang="zh-TW"/>
          </a:p>
        </p:txBody>
      </p:sp>
      <p:sp>
        <p:nvSpPr>
          <p:cNvPr id="7" name="投影片編號版面配置區 6">
            <a:extLst>
              <a:ext uri="{FF2B5EF4-FFF2-40B4-BE49-F238E27FC236}">
                <a16:creationId xmlns:a16="http://schemas.microsoft.com/office/drawing/2014/main" id="{6F148D87-983A-E96C-B5C5-4CD5EE0DF88F}"/>
              </a:ext>
            </a:extLst>
          </p:cNvPr>
          <p:cNvSpPr>
            <a:spLocks noGrp="1"/>
          </p:cNvSpPr>
          <p:nvPr>
            <p:ph type="sldNum" sz="quarter" idx="12"/>
          </p:nvPr>
        </p:nvSpPr>
        <p:spPr/>
        <p:txBody>
          <a:bodyPr/>
          <a:lstStyle/>
          <a:p>
            <a:pPr>
              <a:defRPr/>
            </a:pPr>
            <a:fld id="{9B6A9E36-69CF-42FD-9396-4C7B6B56CA3C}" type="slidenum">
              <a:rPr lang="zh-TW" altLang="en-US" smtClean="0"/>
              <a:pPr>
                <a:defRPr/>
              </a:pPr>
              <a:t>‹#›</a:t>
            </a:fld>
            <a:endParaRPr lang="en-US" altLang="zh-TW"/>
          </a:p>
        </p:txBody>
      </p:sp>
    </p:spTree>
    <p:extLst>
      <p:ext uri="{BB962C8B-B14F-4D97-AF65-F5344CB8AC3E}">
        <p14:creationId xmlns:p14="http://schemas.microsoft.com/office/powerpoint/2010/main" val="257110986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2D73CF-0023-80F1-7819-C742905C77E5}"/>
              </a:ext>
            </a:extLst>
          </p:cNvPr>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9A7BAF8-D7C7-0A4F-60A7-09504F8350E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EFA5373D-053C-9BFA-33CE-024FA3D36143}"/>
              </a:ext>
            </a:extLst>
          </p:cNvPr>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A854AFF-FF87-6142-017B-5AB182265BC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266FF86-7CBF-98CC-5223-931B8372C621}"/>
              </a:ext>
            </a:extLst>
          </p:cNvPr>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A5012494-0252-273A-9DA7-0F32A1AD04A2}"/>
              </a:ext>
            </a:extLst>
          </p:cNvPr>
          <p:cNvSpPr>
            <a:spLocks noGrp="1"/>
          </p:cNvSpPr>
          <p:nvPr>
            <p:ph type="dt" sz="half" idx="10"/>
          </p:nvPr>
        </p:nvSpPr>
        <p:spPr/>
        <p:txBody>
          <a:bodyPr/>
          <a:lstStyle/>
          <a:p>
            <a:pPr>
              <a:defRPr/>
            </a:pPr>
            <a:endParaRPr lang="en-US" altLang="zh-TW"/>
          </a:p>
        </p:txBody>
      </p:sp>
      <p:sp>
        <p:nvSpPr>
          <p:cNvPr id="8" name="頁尾版面配置區 7">
            <a:extLst>
              <a:ext uri="{FF2B5EF4-FFF2-40B4-BE49-F238E27FC236}">
                <a16:creationId xmlns:a16="http://schemas.microsoft.com/office/drawing/2014/main" id="{E48B898E-30C1-8EC7-855E-B018B7F8046A}"/>
              </a:ext>
            </a:extLst>
          </p:cNvPr>
          <p:cNvSpPr>
            <a:spLocks noGrp="1"/>
          </p:cNvSpPr>
          <p:nvPr>
            <p:ph type="ftr" sz="quarter" idx="11"/>
          </p:nvPr>
        </p:nvSpPr>
        <p:spPr/>
        <p:txBody>
          <a:bodyPr/>
          <a:lstStyle/>
          <a:p>
            <a:pPr>
              <a:defRPr/>
            </a:pPr>
            <a:r>
              <a:rPr lang="zh-TW" altLang="en-US"/>
              <a:t>1</a:t>
            </a:r>
            <a:endParaRPr lang="en-US" altLang="zh-TW"/>
          </a:p>
        </p:txBody>
      </p:sp>
      <p:sp>
        <p:nvSpPr>
          <p:cNvPr id="9" name="投影片編號版面配置區 8">
            <a:extLst>
              <a:ext uri="{FF2B5EF4-FFF2-40B4-BE49-F238E27FC236}">
                <a16:creationId xmlns:a16="http://schemas.microsoft.com/office/drawing/2014/main" id="{751AAE9D-F6E0-B1AE-AF64-E929E294C2E1}"/>
              </a:ext>
            </a:extLst>
          </p:cNvPr>
          <p:cNvSpPr>
            <a:spLocks noGrp="1"/>
          </p:cNvSpPr>
          <p:nvPr>
            <p:ph type="sldNum" sz="quarter" idx="12"/>
          </p:nvPr>
        </p:nvSpPr>
        <p:spPr/>
        <p:txBody>
          <a:bodyPr/>
          <a:lstStyle/>
          <a:p>
            <a:pPr>
              <a:defRPr/>
            </a:pPr>
            <a:fld id="{9B6A9E36-69CF-42FD-9396-4C7B6B56CA3C}" type="slidenum">
              <a:rPr lang="zh-TW" altLang="en-US" smtClean="0"/>
              <a:pPr>
                <a:defRPr/>
              </a:pPr>
              <a:t>‹#›</a:t>
            </a:fld>
            <a:endParaRPr lang="en-US" altLang="zh-TW"/>
          </a:p>
        </p:txBody>
      </p:sp>
    </p:spTree>
    <p:extLst>
      <p:ext uri="{BB962C8B-B14F-4D97-AF65-F5344CB8AC3E}">
        <p14:creationId xmlns:p14="http://schemas.microsoft.com/office/powerpoint/2010/main" val="168875163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45534F-2C65-53E7-B005-D3E1EA02507D}"/>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8624E20-2D3C-1F6E-30C9-2BBB596B9BA2}"/>
              </a:ext>
            </a:extLst>
          </p:cNvPr>
          <p:cNvSpPr>
            <a:spLocks noGrp="1"/>
          </p:cNvSpPr>
          <p:nvPr>
            <p:ph type="dt" sz="half" idx="10"/>
          </p:nvPr>
        </p:nvSpPr>
        <p:spPr/>
        <p:txBody>
          <a:bodyPr/>
          <a:lstStyle/>
          <a:p>
            <a:pPr>
              <a:defRPr/>
            </a:pPr>
            <a:endParaRPr lang="en-US" altLang="zh-TW"/>
          </a:p>
        </p:txBody>
      </p:sp>
      <p:sp>
        <p:nvSpPr>
          <p:cNvPr id="4" name="頁尾版面配置區 3">
            <a:extLst>
              <a:ext uri="{FF2B5EF4-FFF2-40B4-BE49-F238E27FC236}">
                <a16:creationId xmlns:a16="http://schemas.microsoft.com/office/drawing/2014/main" id="{020960B4-9BC9-0E65-85F6-6701FB7810F9}"/>
              </a:ext>
            </a:extLst>
          </p:cNvPr>
          <p:cNvSpPr>
            <a:spLocks noGrp="1"/>
          </p:cNvSpPr>
          <p:nvPr>
            <p:ph type="ftr" sz="quarter" idx="11"/>
          </p:nvPr>
        </p:nvSpPr>
        <p:spPr/>
        <p:txBody>
          <a:bodyPr/>
          <a:lstStyle/>
          <a:p>
            <a:pPr>
              <a:defRPr/>
            </a:pPr>
            <a:r>
              <a:rPr lang="zh-TW" altLang="en-US"/>
              <a:t>1</a:t>
            </a:r>
            <a:endParaRPr lang="en-US" altLang="zh-TW"/>
          </a:p>
        </p:txBody>
      </p:sp>
      <p:sp>
        <p:nvSpPr>
          <p:cNvPr id="5" name="投影片編號版面配置區 4">
            <a:extLst>
              <a:ext uri="{FF2B5EF4-FFF2-40B4-BE49-F238E27FC236}">
                <a16:creationId xmlns:a16="http://schemas.microsoft.com/office/drawing/2014/main" id="{3B9FC4E1-A408-045A-D2BC-A91982311CA3}"/>
              </a:ext>
            </a:extLst>
          </p:cNvPr>
          <p:cNvSpPr>
            <a:spLocks noGrp="1"/>
          </p:cNvSpPr>
          <p:nvPr>
            <p:ph type="sldNum" sz="quarter" idx="12"/>
          </p:nvPr>
        </p:nvSpPr>
        <p:spPr/>
        <p:txBody>
          <a:bodyPr/>
          <a:lstStyle/>
          <a:p>
            <a:pPr>
              <a:defRPr/>
            </a:pPr>
            <a:fld id="{AFCE8785-FBDA-4BA7-8E86-65B555CC9319}" type="slidenum">
              <a:rPr lang="zh-TW" altLang="en-US" smtClean="0"/>
              <a:pPr>
                <a:defRPr/>
              </a:pPr>
              <a:t>‹#›</a:t>
            </a:fld>
            <a:endParaRPr lang="en-US" altLang="zh-TW"/>
          </a:p>
        </p:txBody>
      </p:sp>
    </p:spTree>
    <p:extLst>
      <p:ext uri="{BB962C8B-B14F-4D97-AF65-F5344CB8AC3E}">
        <p14:creationId xmlns:p14="http://schemas.microsoft.com/office/powerpoint/2010/main" val="4196490243"/>
      </p:ext>
    </p:extLst>
  </p:cSld>
  <p:clrMapOvr>
    <a:masterClrMapping/>
  </p:clrMapOvr>
  <p:transition spd="med">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7E1A092F-EFE0-E2F2-7252-AFB58BA7A1F4}"/>
              </a:ext>
            </a:extLst>
          </p:cNvPr>
          <p:cNvSpPr>
            <a:spLocks noGrp="1"/>
          </p:cNvSpPr>
          <p:nvPr>
            <p:ph type="dt" sz="half" idx="10"/>
          </p:nvPr>
        </p:nvSpPr>
        <p:spPr/>
        <p:txBody>
          <a:bodyPr/>
          <a:lstStyle/>
          <a:p>
            <a:pPr>
              <a:defRPr/>
            </a:pPr>
            <a:endParaRPr lang="en-US" altLang="zh-TW"/>
          </a:p>
        </p:txBody>
      </p:sp>
      <p:sp>
        <p:nvSpPr>
          <p:cNvPr id="3" name="頁尾版面配置區 2">
            <a:extLst>
              <a:ext uri="{FF2B5EF4-FFF2-40B4-BE49-F238E27FC236}">
                <a16:creationId xmlns:a16="http://schemas.microsoft.com/office/drawing/2014/main" id="{8830B9DB-0804-0C47-861E-4E6775278EE3}"/>
              </a:ext>
            </a:extLst>
          </p:cNvPr>
          <p:cNvSpPr>
            <a:spLocks noGrp="1"/>
          </p:cNvSpPr>
          <p:nvPr>
            <p:ph type="ftr" sz="quarter" idx="11"/>
          </p:nvPr>
        </p:nvSpPr>
        <p:spPr/>
        <p:txBody>
          <a:bodyPr/>
          <a:lstStyle/>
          <a:p>
            <a:pPr>
              <a:defRPr/>
            </a:pPr>
            <a:r>
              <a:rPr lang="zh-TW" altLang="en-US"/>
              <a:t>1</a:t>
            </a:r>
            <a:endParaRPr lang="en-US" altLang="zh-TW"/>
          </a:p>
        </p:txBody>
      </p:sp>
      <p:sp>
        <p:nvSpPr>
          <p:cNvPr id="4" name="投影片編號版面配置區 3">
            <a:extLst>
              <a:ext uri="{FF2B5EF4-FFF2-40B4-BE49-F238E27FC236}">
                <a16:creationId xmlns:a16="http://schemas.microsoft.com/office/drawing/2014/main" id="{AFECDA31-47D5-A00C-6A3B-6F4CA4A1330E}"/>
              </a:ext>
            </a:extLst>
          </p:cNvPr>
          <p:cNvSpPr>
            <a:spLocks noGrp="1"/>
          </p:cNvSpPr>
          <p:nvPr>
            <p:ph type="sldNum" sz="quarter" idx="12"/>
          </p:nvPr>
        </p:nvSpPr>
        <p:spPr/>
        <p:txBody>
          <a:bodyPr/>
          <a:lstStyle/>
          <a:p>
            <a:pPr>
              <a:defRPr/>
            </a:pPr>
            <a:fld id="{B9238D0D-09AE-44FB-AEC3-3624BB4DC53F}" type="slidenum">
              <a:rPr lang="zh-TW" altLang="en-US" smtClean="0"/>
              <a:pPr>
                <a:defRPr/>
              </a:pPr>
              <a:t>‹#›</a:t>
            </a:fld>
            <a:endParaRPr lang="en-US" altLang="zh-TW"/>
          </a:p>
        </p:txBody>
      </p:sp>
    </p:spTree>
    <p:extLst>
      <p:ext uri="{BB962C8B-B14F-4D97-AF65-F5344CB8AC3E}">
        <p14:creationId xmlns:p14="http://schemas.microsoft.com/office/powerpoint/2010/main" val="13035686"/>
      </p:ext>
    </p:extLst>
  </p:cSld>
  <p:clrMapOvr>
    <a:masterClrMapping/>
  </p:clrMapOvr>
  <p:transition spd="med">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573925-6526-BC52-DF93-9E27E1F52EE7}"/>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8F0606D5-B93E-D5DF-A329-79014FB2A5B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0A11ED95-6512-7226-02FE-CF79C26EDA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483AE23-38BC-D961-20F2-157B29099B56}"/>
              </a:ext>
            </a:extLst>
          </p:cNvPr>
          <p:cNvSpPr>
            <a:spLocks noGrp="1"/>
          </p:cNvSpPr>
          <p:nvPr>
            <p:ph type="dt" sz="half" idx="10"/>
          </p:nvPr>
        </p:nvSpPr>
        <p:spPr/>
        <p:txBody>
          <a:bodyPr/>
          <a:lstStyle/>
          <a:p>
            <a:pPr>
              <a:defRPr/>
            </a:pPr>
            <a:endParaRPr lang="en-US" altLang="zh-TW"/>
          </a:p>
        </p:txBody>
      </p:sp>
      <p:sp>
        <p:nvSpPr>
          <p:cNvPr id="6" name="頁尾版面配置區 5">
            <a:extLst>
              <a:ext uri="{FF2B5EF4-FFF2-40B4-BE49-F238E27FC236}">
                <a16:creationId xmlns:a16="http://schemas.microsoft.com/office/drawing/2014/main" id="{C00CC3E6-04D1-A469-C2BA-5724EBBC1A0A}"/>
              </a:ext>
            </a:extLst>
          </p:cNvPr>
          <p:cNvSpPr>
            <a:spLocks noGrp="1"/>
          </p:cNvSpPr>
          <p:nvPr>
            <p:ph type="ftr" sz="quarter" idx="11"/>
          </p:nvPr>
        </p:nvSpPr>
        <p:spPr/>
        <p:txBody>
          <a:bodyPr/>
          <a:lstStyle/>
          <a:p>
            <a:pPr>
              <a:defRPr/>
            </a:pPr>
            <a:r>
              <a:rPr lang="zh-TW" altLang="en-US"/>
              <a:t>1</a:t>
            </a:r>
            <a:endParaRPr lang="en-US" altLang="zh-TW"/>
          </a:p>
        </p:txBody>
      </p:sp>
      <p:sp>
        <p:nvSpPr>
          <p:cNvPr id="7" name="投影片編號版面配置區 6">
            <a:extLst>
              <a:ext uri="{FF2B5EF4-FFF2-40B4-BE49-F238E27FC236}">
                <a16:creationId xmlns:a16="http://schemas.microsoft.com/office/drawing/2014/main" id="{287BA6B2-71E3-5305-002D-4C144ED278F4}"/>
              </a:ext>
            </a:extLst>
          </p:cNvPr>
          <p:cNvSpPr>
            <a:spLocks noGrp="1"/>
          </p:cNvSpPr>
          <p:nvPr>
            <p:ph type="sldNum" sz="quarter" idx="12"/>
          </p:nvPr>
        </p:nvSpPr>
        <p:spPr/>
        <p:txBody>
          <a:bodyPr/>
          <a:lstStyle/>
          <a:p>
            <a:pPr>
              <a:defRPr/>
            </a:pPr>
            <a:fld id="{9B6A9E36-69CF-42FD-9396-4C7B6B56CA3C}" type="slidenum">
              <a:rPr lang="zh-TW" altLang="en-US" smtClean="0"/>
              <a:pPr>
                <a:defRPr/>
              </a:pPr>
              <a:t>‹#›</a:t>
            </a:fld>
            <a:endParaRPr lang="en-US" altLang="zh-TW"/>
          </a:p>
        </p:txBody>
      </p:sp>
    </p:spTree>
    <p:extLst>
      <p:ext uri="{BB962C8B-B14F-4D97-AF65-F5344CB8AC3E}">
        <p14:creationId xmlns:p14="http://schemas.microsoft.com/office/powerpoint/2010/main" val="156177220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B18F95-E54F-47A6-0E40-F2DA804C420D}"/>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18D2412C-542C-31FF-206F-76528F0942E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a:extLst>
              <a:ext uri="{FF2B5EF4-FFF2-40B4-BE49-F238E27FC236}">
                <a16:creationId xmlns:a16="http://schemas.microsoft.com/office/drawing/2014/main" id="{00C2A8BA-D6AA-F955-094F-6D1168A0A2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3968D26-CE6B-EF29-E680-629D27606D7F}"/>
              </a:ext>
            </a:extLst>
          </p:cNvPr>
          <p:cNvSpPr>
            <a:spLocks noGrp="1"/>
          </p:cNvSpPr>
          <p:nvPr>
            <p:ph type="dt" sz="half" idx="10"/>
          </p:nvPr>
        </p:nvSpPr>
        <p:spPr/>
        <p:txBody>
          <a:bodyPr/>
          <a:lstStyle/>
          <a:p>
            <a:pPr>
              <a:defRPr/>
            </a:pPr>
            <a:endParaRPr lang="en-US" altLang="zh-TW"/>
          </a:p>
        </p:txBody>
      </p:sp>
      <p:sp>
        <p:nvSpPr>
          <p:cNvPr id="6" name="頁尾版面配置區 5">
            <a:extLst>
              <a:ext uri="{FF2B5EF4-FFF2-40B4-BE49-F238E27FC236}">
                <a16:creationId xmlns:a16="http://schemas.microsoft.com/office/drawing/2014/main" id="{76B5CBA5-1310-D531-265B-F4432154B91D}"/>
              </a:ext>
            </a:extLst>
          </p:cNvPr>
          <p:cNvSpPr>
            <a:spLocks noGrp="1"/>
          </p:cNvSpPr>
          <p:nvPr>
            <p:ph type="ftr" sz="quarter" idx="11"/>
          </p:nvPr>
        </p:nvSpPr>
        <p:spPr/>
        <p:txBody>
          <a:bodyPr/>
          <a:lstStyle/>
          <a:p>
            <a:pPr>
              <a:defRPr/>
            </a:pPr>
            <a:r>
              <a:rPr lang="zh-TW" altLang="en-US"/>
              <a:t>1</a:t>
            </a:r>
            <a:endParaRPr lang="en-US" altLang="zh-TW"/>
          </a:p>
        </p:txBody>
      </p:sp>
      <p:sp>
        <p:nvSpPr>
          <p:cNvPr id="7" name="投影片編號版面配置區 6">
            <a:extLst>
              <a:ext uri="{FF2B5EF4-FFF2-40B4-BE49-F238E27FC236}">
                <a16:creationId xmlns:a16="http://schemas.microsoft.com/office/drawing/2014/main" id="{02726BEA-A83F-DD44-0CC1-01B8BE3CD3E0}"/>
              </a:ext>
            </a:extLst>
          </p:cNvPr>
          <p:cNvSpPr>
            <a:spLocks noGrp="1"/>
          </p:cNvSpPr>
          <p:nvPr>
            <p:ph type="sldNum" sz="quarter" idx="12"/>
          </p:nvPr>
        </p:nvSpPr>
        <p:spPr/>
        <p:txBody>
          <a:bodyPr/>
          <a:lstStyle/>
          <a:p>
            <a:pPr>
              <a:defRPr/>
            </a:pPr>
            <a:fld id="{9B6A9E36-69CF-42FD-9396-4C7B6B56CA3C}" type="slidenum">
              <a:rPr lang="zh-TW" altLang="en-US" smtClean="0"/>
              <a:pPr>
                <a:defRPr/>
              </a:pPr>
              <a:t>‹#›</a:t>
            </a:fld>
            <a:endParaRPr lang="en-US" altLang="zh-TW"/>
          </a:p>
        </p:txBody>
      </p:sp>
    </p:spTree>
    <p:extLst>
      <p:ext uri="{BB962C8B-B14F-4D97-AF65-F5344CB8AC3E}">
        <p14:creationId xmlns:p14="http://schemas.microsoft.com/office/powerpoint/2010/main" val="204868689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026C72AA-FDCA-67C4-8F92-C329BB2B69B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F885296-1A5F-5F3F-24E0-8C61001DAA1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93E0AAA-24EA-4219-7572-DF325A6797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a:p>
        </p:txBody>
      </p:sp>
      <p:sp>
        <p:nvSpPr>
          <p:cNvPr id="5" name="頁尾版面配置區 4">
            <a:extLst>
              <a:ext uri="{FF2B5EF4-FFF2-40B4-BE49-F238E27FC236}">
                <a16:creationId xmlns:a16="http://schemas.microsoft.com/office/drawing/2014/main" id="{51A112A8-8C40-C6CF-5FEF-BBE54F86130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zh-TW" altLang="en-US"/>
              <a:t>1</a:t>
            </a:r>
            <a:endParaRPr lang="en-US" altLang="zh-TW"/>
          </a:p>
        </p:txBody>
      </p:sp>
      <p:sp>
        <p:nvSpPr>
          <p:cNvPr id="6" name="投影片編號版面配置區 5">
            <a:extLst>
              <a:ext uri="{FF2B5EF4-FFF2-40B4-BE49-F238E27FC236}">
                <a16:creationId xmlns:a16="http://schemas.microsoft.com/office/drawing/2014/main" id="{CB387ACF-3994-5BAE-539B-41DAA27B0F1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B6A9E36-69CF-42FD-9396-4C7B6B56CA3C}" type="slidenum">
              <a:rPr lang="zh-TW" altLang="en-US" smtClean="0"/>
              <a:pPr>
                <a:defRPr/>
              </a:pPr>
              <a:t>‹#›</a:t>
            </a:fld>
            <a:endParaRPr lang="en-US" altLang="zh-TW"/>
          </a:p>
        </p:txBody>
      </p:sp>
    </p:spTree>
    <p:extLst>
      <p:ext uri="{BB962C8B-B14F-4D97-AF65-F5344CB8AC3E}">
        <p14:creationId xmlns:p14="http://schemas.microsoft.com/office/powerpoint/2010/main" val="3247333249"/>
      </p:ext>
    </p:extLst>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 id="2147484799" r:id="rId12"/>
    <p:sldLayoutId id="2147484800" r:id="rId13"/>
  </p:sldLayoutIdLst>
  <p:transition spd="med">
    <p:split dir="in"/>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hyperlink" Target="http://www.cosmo-ic.com/ch_photomain.htm"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wmf"/><Relationship Id="rId7" Type="http://schemas.openxmlformats.org/officeDocument/2006/relationships/image" Target="../media/image2.jpeg"/><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wmf"/><Relationship Id="rId10" Type="http://schemas.openxmlformats.org/officeDocument/2006/relationships/image" Target="../media/image15.jpeg"/><Relationship Id="rId4" Type="http://schemas.openxmlformats.org/officeDocument/2006/relationships/oleObject" Target="../embeddings/oleObject2.bin"/><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611188" y="2205038"/>
            <a:ext cx="7772400" cy="1143000"/>
          </a:xfrm>
        </p:spPr>
        <p:txBody>
          <a:bodyPr>
            <a:normAutofit/>
          </a:bodyPr>
          <a:lstStyle/>
          <a:p>
            <a:pPr eaLnBrk="1" hangingPunct="1"/>
            <a:r>
              <a:rPr lang="zh-TW" altLang="en-US" sz="4800">
                <a:solidFill>
                  <a:srgbClr val="FFCC00"/>
                </a:solidFill>
                <a:ea typeface="標楷體" pitchFamily="65" charset="-120"/>
              </a:rPr>
              <a:t>一詮精密工業股份有限公司</a:t>
            </a:r>
          </a:p>
        </p:txBody>
      </p:sp>
      <p:sp>
        <p:nvSpPr>
          <p:cNvPr id="5122" name="投影片編號版面配置區 5"/>
          <p:cNvSpPr>
            <a:spLocks noGrp="1"/>
          </p:cNvSpPr>
          <p:nvPr>
            <p:ph type="sldNum" sz="quarter" idx="12"/>
          </p:nvPr>
        </p:nvSpPr>
        <p:spPr/>
        <p:txBody>
          <a:bodyPr>
            <a:normAutofit/>
          </a:bodyPr>
          <a:lstStyle/>
          <a:p>
            <a:pPr>
              <a:defRPr/>
            </a:pPr>
            <a:fld id="{56F08D9C-2295-48DC-A3C2-AA82DBF212B1}" type="slidenum">
              <a:rPr lang="zh-TW" altLang="en-US"/>
              <a:pPr>
                <a:defRPr/>
              </a:pPr>
              <a:t>1</a:t>
            </a:fld>
            <a:endParaRPr lang="en-US" altLang="zh-TW" dirty="0"/>
          </a:p>
        </p:txBody>
      </p:sp>
      <p:grpSp>
        <p:nvGrpSpPr>
          <p:cNvPr id="11268" name="Group 1038"/>
          <p:cNvGrpSpPr>
            <a:grpSpLocks/>
          </p:cNvGrpSpPr>
          <p:nvPr/>
        </p:nvGrpSpPr>
        <p:grpSpPr bwMode="auto">
          <a:xfrm>
            <a:off x="2771775" y="620713"/>
            <a:ext cx="3181350" cy="1444625"/>
            <a:chOff x="295" y="799"/>
            <a:chExt cx="2004" cy="910"/>
          </a:xfrm>
        </p:grpSpPr>
        <p:sp>
          <p:nvSpPr>
            <p:cNvPr id="11271" name="Rectangle 1037"/>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1272" name="Picture 1036" descr="logo-a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
        <p:nvSpPr>
          <p:cNvPr id="28694" name="Rectangle 1046"/>
          <p:cNvSpPr>
            <a:spLocks noChangeArrowheads="1"/>
          </p:cNvSpPr>
          <p:nvPr/>
        </p:nvSpPr>
        <p:spPr bwMode="auto">
          <a:xfrm>
            <a:off x="1116013" y="3429000"/>
            <a:ext cx="6804025" cy="1339850"/>
          </a:xfrm>
          <a:prstGeom prst="rect">
            <a:avLst/>
          </a:prstGeom>
          <a:noFill/>
          <a:ln w="9525">
            <a:noFill/>
            <a:miter lim="800000"/>
            <a:headEnd/>
            <a:tailEnd/>
          </a:ln>
          <a:effectLst/>
        </p:spPr>
        <p:txBody>
          <a:bodyPr lIns="107332" tIns="53666" rIns="107332" bIns="53666" anchor="ctr"/>
          <a:lstStyle/>
          <a:p>
            <a:pPr>
              <a:defRPr/>
            </a:pPr>
            <a:r>
              <a:rPr lang="en-US" altLang="zh-TW" sz="6000" b="1" dirty="0">
                <a:solidFill>
                  <a:schemeClr val="tx2"/>
                </a:solidFill>
                <a:effectLst>
                  <a:outerShdw blurRad="38100" dist="38100" dir="2700000" algn="tl">
                    <a:srgbClr val="000000"/>
                  </a:outerShdw>
                </a:effectLst>
                <a:latin typeface="全真楷書" pitchFamily="49" charset="-120"/>
                <a:ea typeface="全真楷書" pitchFamily="49" charset="-120"/>
              </a:rPr>
              <a:t>Company Profile</a:t>
            </a:r>
          </a:p>
        </p:txBody>
      </p:sp>
      <p:sp>
        <p:nvSpPr>
          <p:cNvPr id="11270" name="Rectangle 1048"/>
          <p:cNvSpPr>
            <a:spLocks noChangeArrowheads="1"/>
          </p:cNvSpPr>
          <p:nvPr/>
        </p:nvSpPr>
        <p:spPr bwMode="auto">
          <a:xfrm>
            <a:off x="1692275" y="5445125"/>
            <a:ext cx="5905500" cy="1020763"/>
          </a:xfrm>
          <a:prstGeom prst="rect">
            <a:avLst/>
          </a:prstGeom>
          <a:noFill/>
          <a:ln w="9525">
            <a:noFill/>
            <a:miter lim="800000"/>
            <a:headEnd/>
            <a:tailEnd/>
          </a:ln>
        </p:spPr>
        <p:txBody>
          <a:bodyPr>
            <a:spAutoFit/>
          </a:bodyPr>
          <a:lstStyle/>
          <a:p>
            <a:pPr algn="l"/>
            <a:r>
              <a:rPr lang="zh-TW" altLang="en-US" sz="3700">
                <a:latin typeface="全真楷書" pitchFamily="49" charset="-120"/>
                <a:ea typeface="全真楷書" pitchFamily="49" charset="-120"/>
              </a:rPr>
              <a:t>一詮精密工業股份有限公司</a:t>
            </a:r>
          </a:p>
          <a:p>
            <a:pPr algn="l"/>
            <a:r>
              <a:rPr lang="en-US" altLang="zh-TW" sz="2400">
                <a:latin typeface="全真楷書" pitchFamily="49" charset="-120"/>
                <a:ea typeface="全真楷書" pitchFamily="49" charset="-120"/>
              </a:rPr>
              <a:t>I-CHIUN PRECISION INDUSTRY CO.,LTD.</a:t>
            </a:r>
            <a:endParaRPr lang="zh-TW" altLang="en-US" sz="2400">
              <a:latin typeface="全真楷書" pitchFamily="49" charset="-120"/>
              <a:ea typeface="全真楷書" pitchFamily="49" charset="-12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92275" y="333375"/>
            <a:ext cx="6624638" cy="576263"/>
          </a:xfrm>
        </p:spPr>
        <p:txBody>
          <a:bodyPr/>
          <a:lstStyle/>
          <a:p>
            <a:pPr eaLnBrk="1" hangingPunct="1"/>
            <a:r>
              <a:rPr lang="zh-TW" altLang="en-US" sz="2800" b="1"/>
              <a:t>損益表</a:t>
            </a:r>
            <a:r>
              <a:rPr lang="en-US" altLang="zh-TW" sz="2800" b="1"/>
              <a:t>(Income Statement)</a:t>
            </a:r>
            <a:endParaRPr lang="zh-TW" altLang="en-US" sz="2800" b="1"/>
          </a:p>
        </p:txBody>
      </p:sp>
      <p:graphicFrame>
        <p:nvGraphicFramePr>
          <p:cNvPr id="301165" name="Group 109"/>
          <p:cNvGraphicFramePr>
            <a:graphicFrameLocks noGrp="1"/>
          </p:cNvGraphicFramePr>
          <p:nvPr>
            <p:ph sz="half" idx="1"/>
            <p:extLst>
              <p:ext uri="{D42A27DB-BD31-4B8C-83A1-F6EECF244321}">
                <p14:modId xmlns:p14="http://schemas.microsoft.com/office/powerpoint/2010/main" val="1424897621"/>
              </p:ext>
            </p:extLst>
          </p:nvPr>
        </p:nvGraphicFramePr>
        <p:xfrm>
          <a:off x="468313" y="1123950"/>
          <a:ext cx="8208143" cy="5305142"/>
        </p:xfrm>
        <a:graphic>
          <a:graphicData uri="http://schemas.openxmlformats.org/drawingml/2006/table">
            <a:tbl>
              <a:tblPr/>
              <a:tblGrid>
                <a:gridCol w="3167583">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tblGrid>
              <a:tr h="46243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18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0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2024</a:t>
                      </a:r>
                      <a:r>
                        <a:rPr kumimoji="1" lang="zh-TW" altLang="en-US" sz="20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年第二季</a:t>
                      </a:r>
                      <a:r>
                        <a:rPr kumimoji="1" lang="en-US" altLang="zh-TW" sz="20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VS 2023</a:t>
                      </a:r>
                      <a:r>
                        <a:rPr kumimoji="1" lang="zh-TW" altLang="en-US" sz="20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年第二季</a:t>
                      </a:r>
                      <a:endParaRPr kumimoji="1" lang="en-US" altLang="zh-TW" sz="20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0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r>
                        <a:rPr kumimoji="1" lang="zh-TW" altLang="en-US" sz="20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新台幣千元</a:t>
                      </a:r>
                      <a:r>
                        <a:rPr kumimoji="1" lang="en-US" altLang="zh-TW" sz="20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2024</a:t>
                      </a:r>
                      <a:r>
                        <a:rPr kumimoji="1" lang="zh-TW" altLang="en-US"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年第二季</a:t>
                      </a:r>
                      <a:endPar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Sales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2023</a:t>
                      </a:r>
                      <a:r>
                        <a:rPr kumimoji="1" lang="zh-TW" altLang="en-US"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年第二季</a:t>
                      </a:r>
                      <a:endPar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Sales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營業收入</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(Sale Revenue)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2,511,376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100.00%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2,316,895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100.00%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營業成本</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(Gross Profit)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(2,158,170)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(85.94%)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(1,994,785)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(86.10%)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營業毛利</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(Gross Profit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353,206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14.06%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322,110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13.90%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546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營業費用</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(Operating Expenses)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(427,493)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(17.02%)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(257,549)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(11.12%)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5864">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營業利益</a:t>
                      </a: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(Operating Income)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(74,287)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(2.96%)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64,561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2.79%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3277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營業外淨收入或支出</a:t>
                      </a: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Non-operating Income(Expenses)</a:t>
                      </a:r>
                      <a:endPar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121,539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4.84%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55,210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2.38%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稅前淨利</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(Income Before Tax)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47,252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1.88%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119,771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5.17%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稅後淨利</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(Net Income)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29,810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1.19%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rPr>
                        <a:t>96,560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effectLst/>
                          <a:latin typeface="Times New Roman" panose="02020603050405020304" pitchFamily="18" charset="0"/>
                          <a:ea typeface="新細明體" panose="02020500000000000000" pitchFamily="18" charset="-120"/>
                        </a:rPr>
                        <a:t>4.17%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1290">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每股盈餘</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虧損</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)EPS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0.48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3314" name="投影片編號版面配置區 6"/>
          <p:cNvSpPr>
            <a:spLocks noGrp="1"/>
          </p:cNvSpPr>
          <p:nvPr>
            <p:ph type="sldNum" sz="quarter" idx="12"/>
          </p:nvPr>
        </p:nvSpPr>
        <p:spPr/>
        <p:txBody>
          <a:bodyPr/>
          <a:lstStyle/>
          <a:p>
            <a:pPr>
              <a:defRPr/>
            </a:pPr>
            <a:fld id="{1320E139-516E-4308-A87A-BF535C1AD7CA}" type="slidenum">
              <a:rPr lang="zh-TW" altLang="en-US"/>
              <a:pPr>
                <a:defRPr/>
              </a:pPr>
              <a:t>10</a:t>
            </a:fld>
            <a:endParaRPr lang="en-US" altLang="zh-TW"/>
          </a:p>
        </p:txBody>
      </p:sp>
      <p:grpSp>
        <p:nvGrpSpPr>
          <p:cNvPr id="17481" name="Group 97"/>
          <p:cNvGrpSpPr>
            <a:grpSpLocks/>
          </p:cNvGrpSpPr>
          <p:nvPr/>
        </p:nvGrpSpPr>
        <p:grpSpPr bwMode="auto">
          <a:xfrm>
            <a:off x="684213" y="333375"/>
            <a:ext cx="896937" cy="504825"/>
            <a:chOff x="295" y="799"/>
            <a:chExt cx="2004" cy="910"/>
          </a:xfrm>
        </p:grpSpPr>
        <p:sp>
          <p:nvSpPr>
            <p:cNvPr id="17482" name="Rectangle 98"/>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7483" name="Picture 99"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539750" y="260350"/>
            <a:ext cx="7772400" cy="287338"/>
          </a:xfrm>
        </p:spPr>
        <p:txBody>
          <a:bodyPr>
            <a:normAutofit fontScale="90000"/>
          </a:bodyPr>
          <a:lstStyle/>
          <a:p>
            <a:pPr eaLnBrk="1" fontAlgn="auto" hangingPunct="1">
              <a:spcAft>
                <a:spcPts val="0"/>
              </a:spcAft>
              <a:defRPr/>
            </a:pPr>
            <a:r>
              <a:rPr lang="zh-TW" altLang="en-US" sz="2400" b="1" dirty="0"/>
              <a:t>             財務比率</a:t>
            </a:r>
            <a:r>
              <a:rPr lang="en-US" altLang="zh-TW" sz="2400" b="1" dirty="0"/>
              <a:t>Financial Ratios</a:t>
            </a:r>
            <a:endParaRPr lang="zh-TW" altLang="en-US" sz="2400" b="1" dirty="0"/>
          </a:p>
        </p:txBody>
      </p:sp>
      <p:graphicFrame>
        <p:nvGraphicFramePr>
          <p:cNvPr id="267576" name="Group 312"/>
          <p:cNvGraphicFramePr>
            <a:graphicFrameLocks noGrp="1"/>
          </p:cNvGraphicFramePr>
          <p:nvPr>
            <p:ph sz="half" idx="1"/>
            <p:extLst>
              <p:ext uri="{D42A27DB-BD31-4B8C-83A1-F6EECF244321}">
                <p14:modId xmlns:p14="http://schemas.microsoft.com/office/powerpoint/2010/main" val="2299671368"/>
              </p:ext>
            </p:extLst>
          </p:nvPr>
        </p:nvGraphicFramePr>
        <p:xfrm>
          <a:off x="468313" y="765175"/>
          <a:ext cx="8280152" cy="5501837"/>
        </p:xfrm>
        <a:graphic>
          <a:graphicData uri="http://schemas.openxmlformats.org/drawingml/2006/table">
            <a:tbl>
              <a:tblPr/>
              <a:tblGrid>
                <a:gridCol w="1583407">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1327590">
                  <a:extLst>
                    <a:ext uri="{9D8B030D-6E8A-4147-A177-3AD203B41FA5}">
                      <a16:colId xmlns:a16="http://schemas.microsoft.com/office/drawing/2014/main" val="20002"/>
                    </a:ext>
                  </a:extLst>
                </a:gridCol>
                <a:gridCol w="993034">
                  <a:extLst>
                    <a:ext uri="{9D8B030D-6E8A-4147-A177-3AD203B41FA5}">
                      <a16:colId xmlns:a16="http://schemas.microsoft.com/office/drawing/2014/main" val="20003"/>
                    </a:ext>
                  </a:extLst>
                </a:gridCol>
                <a:gridCol w="1244944">
                  <a:extLst>
                    <a:ext uri="{9D8B030D-6E8A-4147-A177-3AD203B41FA5}">
                      <a16:colId xmlns:a16="http://schemas.microsoft.com/office/drawing/2014/main" val="20004"/>
                    </a:ext>
                  </a:extLst>
                </a:gridCol>
                <a:gridCol w="826921">
                  <a:extLst>
                    <a:ext uri="{9D8B030D-6E8A-4147-A177-3AD203B41FA5}">
                      <a16:colId xmlns:a16="http://schemas.microsoft.com/office/drawing/2014/main" val="20005"/>
                    </a:ext>
                  </a:extLst>
                </a:gridCol>
              </a:tblGrid>
              <a:tr h="720080">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18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財務比率</a:t>
                      </a: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05107">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4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2024</a:t>
                      </a:r>
                      <a:r>
                        <a:rPr kumimoji="1" lang="zh-TW" altLang="en-US" sz="14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年第二季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2023</a:t>
                      </a:r>
                      <a:r>
                        <a:rPr kumimoji="1" lang="zh-TW" altLang="en-US"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年</a:t>
                      </a:r>
                      <a:endPar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2022</a:t>
                      </a:r>
                      <a:r>
                        <a:rPr kumimoji="1" lang="zh-TW" altLang="en-US"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年</a:t>
                      </a:r>
                      <a:endPar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2021</a:t>
                      </a:r>
                      <a:r>
                        <a:rPr kumimoji="1" lang="zh-TW" altLang="en-US"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年</a:t>
                      </a:r>
                      <a:endPar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7821">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財務結構</a:t>
                      </a: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Debt Management Ratios</a:t>
                      </a:r>
                      <a:endPar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負債佔資產比率</a:t>
                      </a:r>
                      <a:endPar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Debt Ratio(%)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43.09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43.78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45.84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49.94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204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長期資金佔不動產、廠房及設備比率</a:t>
                      </a:r>
                      <a:endPar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Long term Debt to Fixed Asset(%)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396.38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297.58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303.95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317.24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7821">
                <a:tc rowSpan="3">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償債能力</a:t>
                      </a: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Liquidity </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Ratios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流動比率</a:t>
                      </a:r>
                      <a:endPar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Current Ratio(%)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259.38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194.82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262.04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243.75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782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速度比率</a:t>
                      </a:r>
                      <a:endPar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Quick Ratio(%)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210.25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143.47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182.59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166.69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114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利息保障倍數</a:t>
                      </a:r>
                      <a:endPar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Times Interest Earned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3.20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5.09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3.09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11.97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4338" name="投影片編號版面配置區 6"/>
          <p:cNvSpPr>
            <a:spLocks noGrp="1"/>
          </p:cNvSpPr>
          <p:nvPr>
            <p:ph type="sldNum" sz="quarter" idx="12"/>
          </p:nvPr>
        </p:nvSpPr>
        <p:spPr/>
        <p:txBody>
          <a:bodyPr/>
          <a:lstStyle/>
          <a:p>
            <a:pPr>
              <a:defRPr/>
            </a:pPr>
            <a:fld id="{17447743-0B2F-4B37-85E0-4413E579259F}" type="slidenum">
              <a:rPr lang="zh-TW" altLang="en-US"/>
              <a:pPr>
                <a:defRPr/>
              </a:pPr>
              <a:t>11</a:t>
            </a:fld>
            <a:endParaRPr lang="en-US" altLang="zh-TW"/>
          </a:p>
        </p:txBody>
      </p:sp>
      <p:grpSp>
        <p:nvGrpSpPr>
          <p:cNvPr id="18486" name="Group 292"/>
          <p:cNvGrpSpPr>
            <a:grpSpLocks/>
          </p:cNvGrpSpPr>
          <p:nvPr/>
        </p:nvGrpSpPr>
        <p:grpSpPr bwMode="auto">
          <a:xfrm>
            <a:off x="250825" y="71438"/>
            <a:ext cx="1008063" cy="549275"/>
            <a:chOff x="295" y="799"/>
            <a:chExt cx="2004" cy="910"/>
          </a:xfrm>
        </p:grpSpPr>
        <p:sp>
          <p:nvSpPr>
            <p:cNvPr id="18487" name="Rectangle 293"/>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8488" name="Picture 294"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9750" y="260350"/>
            <a:ext cx="7772400" cy="287338"/>
          </a:xfrm>
        </p:spPr>
        <p:txBody>
          <a:bodyPr>
            <a:normAutofit fontScale="90000"/>
          </a:bodyPr>
          <a:lstStyle/>
          <a:p>
            <a:pPr eaLnBrk="1" hangingPunct="1"/>
            <a:r>
              <a:rPr lang="zh-TW" altLang="en-US" sz="2200" b="1"/>
              <a:t>             財務比率</a:t>
            </a:r>
            <a:r>
              <a:rPr lang="en-US" altLang="zh-TW" sz="2200" b="1"/>
              <a:t>Financial Ratios</a:t>
            </a:r>
            <a:endParaRPr lang="zh-TW" altLang="en-US" sz="2200" b="1"/>
          </a:p>
        </p:txBody>
      </p:sp>
      <p:graphicFrame>
        <p:nvGraphicFramePr>
          <p:cNvPr id="267576" name="Group 312"/>
          <p:cNvGraphicFramePr>
            <a:graphicFrameLocks noGrp="1"/>
          </p:cNvGraphicFramePr>
          <p:nvPr>
            <p:ph sz="half" idx="1"/>
            <p:extLst>
              <p:ext uri="{D42A27DB-BD31-4B8C-83A1-F6EECF244321}">
                <p14:modId xmlns:p14="http://schemas.microsoft.com/office/powerpoint/2010/main" val="490600056"/>
              </p:ext>
            </p:extLst>
          </p:nvPr>
        </p:nvGraphicFramePr>
        <p:xfrm>
          <a:off x="468313" y="765175"/>
          <a:ext cx="8280152" cy="5667922"/>
        </p:xfrm>
        <a:graphic>
          <a:graphicData uri="http://schemas.openxmlformats.org/drawingml/2006/table">
            <a:tbl>
              <a:tblPr/>
              <a:tblGrid>
                <a:gridCol w="1439391">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1327590">
                  <a:extLst>
                    <a:ext uri="{9D8B030D-6E8A-4147-A177-3AD203B41FA5}">
                      <a16:colId xmlns:a16="http://schemas.microsoft.com/office/drawing/2014/main" val="20002"/>
                    </a:ext>
                  </a:extLst>
                </a:gridCol>
                <a:gridCol w="993034">
                  <a:extLst>
                    <a:ext uri="{9D8B030D-6E8A-4147-A177-3AD203B41FA5}">
                      <a16:colId xmlns:a16="http://schemas.microsoft.com/office/drawing/2014/main" val="20003"/>
                    </a:ext>
                  </a:extLst>
                </a:gridCol>
                <a:gridCol w="1244944">
                  <a:extLst>
                    <a:ext uri="{9D8B030D-6E8A-4147-A177-3AD203B41FA5}">
                      <a16:colId xmlns:a16="http://schemas.microsoft.com/office/drawing/2014/main" val="20004"/>
                    </a:ext>
                  </a:extLst>
                </a:gridCol>
                <a:gridCol w="826921">
                  <a:extLst>
                    <a:ext uri="{9D8B030D-6E8A-4147-A177-3AD203B41FA5}">
                      <a16:colId xmlns:a16="http://schemas.microsoft.com/office/drawing/2014/main" val="20005"/>
                    </a:ext>
                  </a:extLst>
                </a:gridCol>
              </a:tblGrid>
              <a:tr h="598590">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18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財務比率</a:t>
                      </a: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49294">
                <a:tc grid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4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2024</a:t>
                      </a:r>
                      <a:r>
                        <a:rPr kumimoji="1" lang="zh-TW" altLang="en-US" sz="14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年第二季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2023</a:t>
                      </a:r>
                      <a:r>
                        <a:rPr kumimoji="1" lang="zh-TW" altLang="en-US"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年</a:t>
                      </a:r>
                      <a:endPar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2022</a:t>
                      </a:r>
                      <a:r>
                        <a:rPr kumimoji="1" lang="zh-TW" altLang="en-US"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年</a:t>
                      </a:r>
                      <a:endPar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2021</a:t>
                      </a:r>
                      <a:r>
                        <a:rPr kumimoji="1" lang="zh-TW" altLang="en-US"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rPr>
                        <a:t>年</a:t>
                      </a:r>
                      <a:endParaRPr kumimoji="1" lang="en-US" altLang="zh-TW" sz="1600" b="1" i="0" u="none" strike="noStrike" cap="none" normalizeH="0" baseline="0" dirty="0">
                        <a:ln>
                          <a:noFill/>
                        </a:ln>
                        <a:solidFill>
                          <a:srgbClr val="FF0000"/>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9715">
                <a:tc row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經營能力</a:t>
                      </a: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Asset Management</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(Times)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應收款項週轉率</a:t>
                      </a: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次</a:t>
                      </a: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Account Receivable </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Turnover (Times)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2.32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2.51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530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存貨周轉率</a:t>
                      </a: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次</a:t>
                      </a: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Inventory Turnover (Times)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3.65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3.51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3.21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4.20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225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不動產、廠房及設備周轉率</a:t>
                      </a: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次</a:t>
                      </a: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Fixed Asset Turnover (Times)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2.95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2.76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3.04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2252">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總資產周轉率</a:t>
                      </a: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次</a:t>
                      </a: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Total Asset Turnover (Times)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0.59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0.65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0.82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7651">
                <a:tc row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獲利能力</a:t>
                      </a: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Profitability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資產報酬率</a:t>
                      </a:r>
                      <a:endPar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Return to Asset(%)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0.94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3.17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5.72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530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權益報酬率</a:t>
                      </a:r>
                      <a:endPar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Return to Equity(%)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0.96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4.62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2.17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10.72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765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純益率</a:t>
                      </a:r>
                      <a:endPar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Net Profit Margin(%)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0.92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3.92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6.40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4660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每股盈餘</a:t>
                      </a: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r>
                        <a:rPr kumimoji="1" lang="zh-TW" altLang="en-US"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虧損</a:t>
                      </a: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EPS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a:effectLst/>
                          <a:latin typeface="Times New Roman" panose="02020603050405020304" pitchFamily="18" charset="0"/>
                          <a:ea typeface="標楷體" panose="03000509000000000000" pitchFamily="65" charset="-120"/>
                          <a:cs typeface="Times New Roman" panose="02020603050405020304" pitchFamily="18" charset="0"/>
                        </a:rPr>
                        <a:t>0.10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zh-TW" sz="13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0.92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0.47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3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1.79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5362" name="投影片編號版面配置區 6"/>
          <p:cNvSpPr>
            <a:spLocks noGrp="1"/>
          </p:cNvSpPr>
          <p:nvPr>
            <p:ph type="sldNum" sz="quarter" idx="12"/>
          </p:nvPr>
        </p:nvSpPr>
        <p:spPr>
          <a:xfrm>
            <a:off x="6843713" y="6427788"/>
            <a:ext cx="1905000" cy="457200"/>
          </a:xfrm>
        </p:spPr>
        <p:txBody>
          <a:bodyPr/>
          <a:lstStyle/>
          <a:p>
            <a:pPr>
              <a:defRPr/>
            </a:pPr>
            <a:fld id="{127D67FC-FEF2-44CF-B344-3496D0AFE3B8}" type="slidenum">
              <a:rPr lang="zh-TW" altLang="en-US"/>
              <a:pPr>
                <a:defRPr/>
              </a:pPr>
              <a:t>12</a:t>
            </a:fld>
            <a:endParaRPr lang="en-US" altLang="zh-TW"/>
          </a:p>
        </p:txBody>
      </p:sp>
      <p:grpSp>
        <p:nvGrpSpPr>
          <p:cNvPr id="19528" name="Group 292"/>
          <p:cNvGrpSpPr>
            <a:grpSpLocks/>
          </p:cNvGrpSpPr>
          <p:nvPr/>
        </p:nvGrpSpPr>
        <p:grpSpPr bwMode="auto">
          <a:xfrm>
            <a:off x="250825" y="71438"/>
            <a:ext cx="1008063" cy="549275"/>
            <a:chOff x="295" y="799"/>
            <a:chExt cx="2004" cy="910"/>
          </a:xfrm>
        </p:grpSpPr>
        <p:sp>
          <p:nvSpPr>
            <p:cNvPr id="19529" name="Rectangle 293"/>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9530" name="Picture 294"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8" name="Object 9"/>
          <p:cNvGraphicFramePr>
            <a:graphicFrameLocks noGrp="1" noChangeAspect="1"/>
          </p:cNvGraphicFramePr>
          <p:nvPr>
            <p:ph idx="1"/>
          </p:nvPr>
        </p:nvGraphicFramePr>
        <p:xfrm>
          <a:off x="250825" y="4005263"/>
          <a:ext cx="3887788" cy="2116137"/>
        </p:xfrm>
        <a:graphic>
          <a:graphicData uri="http://schemas.openxmlformats.org/presentationml/2006/ole">
            <mc:AlternateContent xmlns:mc="http://schemas.openxmlformats.org/markup-compatibility/2006">
              <mc:Choice xmlns:v="urn:schemas-microsoft-com:vml" Requires="v">
                <p:oleObj name="多媒體項目" r:id="rId3" imgW="5349600" imgH="2911320" progId="">
                  <p:embed/>
                </p:oleObj>
              </mc:Choice>
              <mc:Fallback>
                <p:oleObj name="多媒體項目" r:id="rId3" imgW="5349600" imgH="2911320"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005263"/>
                        <a:ext cx="3887788" cy="2116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投影片編號版面配置區 5"/>
          <p:cNvSpPr>
            <a:spLocks noGrp="1"/>
          </p:cNvSpPr>
          <p:nvPr>
            <p:ph type="sldNum" sz="quarter" idx="12"/>
          </p:nvPr>
        </p:nvSpPr>
        <p:spPr/>
        <p:txBody>
          <a:bodyPr/>
          <a:lstStyle/>
          <a:p>
            <a:pPr>
              <a:defRPr/>
            </a:pPr>
            <a:fld id="{453927AF-B92B-4E8E-932C-8EA9183B5B5C}" type="slidenum">
              <a:rPr lang="zh-TW" altLang="en-US"/>
              <a:pPr>
                <a:defRPr/>
              </a:pPr>
              <a:t>13</a:t>
            </a:fld>
            <a:endParaRPr lang="en-US" altLang="zh-TW"/>
          </a:p>
        </p:txBody>
      </p:sp>
      <p:grpSp>
        <p:nvGrpSpPr>
          <p:cNvPr id="4100" name="Group 3"/>
          <p:cNvGrpSpPr>
            <a:grpSpLocks/>
          </p:cNvGrpSpPr>
          <p:nvPr/>
        </p:nvGrpSpPr>
        <p:grpSpPr bwMode="auto">
          <a:xfrm>
            <a:off x="4284663" y="1268413"/>
            <a:ext cx="4679950" cy="609600"/>
            <a:chOff x="2517" y="3612"/>
            <a:chExt cx="2676" cy="384"/>
          </a:xfrm>
        </p:grpSpPr>
        <p:sp>
          <p:nvSpPr>
            <p:cNvPr id="97284" name="Text Box 4"/>
            <p:cNvSpPr txBox="1">
              <a:spLocks noChangeArrowheads="1"/>
            </p:cNvSpPr>
            <p:nvPr/>
          </p:nvSpPr>
          <p:spPr bwMode="auto">
            <a:xfrm>
              <a:off x="3129" y="3612"/>
              <a:ext cx="2064" cy="384"/>
            </a:xfrm>
            <a:prstGeom prst="rect">
              <a:avLst/>
            </a:prstGeom>
            <a:noFill/>
            <a:ln w="28575">
              <a:noFill/>
              <a:miter lim="800000"/>
              <a:headEnd/>
              <a:tailEnd/>
            </a:ln>
            <a:effectLst>
              <a:outerShdw dist="35921" dir="2700000" algn="ctr" rotWithShape="0">
                <a:schemeClr val="bg2"/>
              </a:outerShdw>
            </a:effectLst>
          </p:spPr>
          <p:txBody>
            <a:bodyPr>
              <a:spAutoFit/>
            </a:bodyPr>
            <a:lstStyle/>
            <a:p>
              <a:pPr algn="l">
                <a:defRPr/>
              </a:pPr>
              <a:r>
                <a:rPr lang="zh-TW" altLang="en-US" sz="2000" dirty="0">
                  <a:latin typeface="新細明體" pitchFamily="18" charset="-120"/>
                </a:rPr>
                <a:t>一詮精密工業股份有限公司</a:t>
              </a:r>
            </a:p>
            <a:p>
              <a:pPr algn="l">
                <a:defRPr/>
              </a:pPr>
              <a:r>
                <a:rPr lang="en-US" altLang="zh-TW" sz="1400" dirty="0">
                  <a:latin typeface="Franklin Gothic Demi" pitchFamily="34" charset="0"/>
                  <a:ea typeface="標楷體" pitchFamily="65" charset="-120"/>
                </a:rPr>
                <a:t>I-CHIUN PRECISION INDUSTRY CO.,LTD.</a:t>
              </a:r>
            </a:p>
          </p:txBody>
        </p:sp>
        <p:grpSp>
          <p:nvGrpSpPr>
            <p:cNvPr id="4105" name="Group 5"/>
            <p:cNvGrpSpPr>
              <a:grpSpLocks/>
            </p:cNvGrpSpPr>
            <p:nvPr/>
          </p:nvGrpSpPr>
          <p:grpSpPr bwMode="auto">
            <a:xfrm>
              <a:off x="2517" y="3657"/>
              <a:ext cx="612" cy="318"/>
              <a:chOff x="295" y="799"/>
              <a:chExt cx="2004" cy="910"/>
            </a:xfrm>
          </p:grpSpPr>
          <p:sp>
            <p:nvSpPr>
              <p:cNvPr id="4106" name="Rectangle 6"/>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4107" name="Picture 7" descr="logo-a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grpSp>
      <p:pic>
        <p:nvPicPr>
          <p:cNvPr id="4101" name="Picture 8"/>
          <p:cNvPicPr>
            <a:picLocks noChangeAspect="1" noChangeArrowheads="1"/>
          </p:cNvPicPr>
          <p:nvPr/>
        </p:nvPicPr>
        <p:blipFill>
          <a:blip r:embed="rId6" cstate="print"/>
          <a:srcRect l="10123" t="24414" r="12354" b="57878"/>
          <a:stretch>
            <a:fillRect/>
          </a:stretch>
        </p:blipFill>
        <p:spPr bwMode="auto">
          <a:xfrm>
            <a:off x="0" y="0"/>
            <a:ext cx="9144000" cy="908050"/>
          </a:xfrm>
          <a:prstGeom prst="rect">
            <a:avLst/>
          </a:prstGeom>
          <a:noFill/>
          <a:ln w="9525">
            <a:noFill/>
            <a:miter lim="800000"/>
            <a:headEnd/>
            <a:tailEnd/>
          </a:ln>
        </p:spPr>
      </p:pic>
      <p:sp>
        <p:nvSpPr>
          <p:cNvPr id="4102" name="Text Box 12"/>
          <p:cNvSpPr txBox="1">
            <a:spLocks noChangeArrowheads="1"/>
          </p:cNvSpPr>
          <p:nvPr/>
        </p:nvSpPr>
        <p:spPr bwMode="auto">
          <a:xfrm>
            <a:off x="4284663" y="1989138"/>
            <a:ext cx="4537075" cy="4246562"/>
          </a:xfrm>
          <a:prstGeom prst="rect">
            <a:avLst/>
          </a:prstGeom>
          <a:noFill/>
          <a:ln w="9525">
            <a:noFill/>
            <a:miter lim="800000"/>
            <a:headEnd/>
            <a:tailEnd/>
          </a:ln>
        </p:spPr>
        <p:txBody>
          <a:bodyPr>
            <a:spAutoFit/>
          </a:bodyPr>
          <a:lstStyle/>
          <a:p>
            <a:pPr algn="l">
              <a:spcBef>
                <a:spcPct val="50000"/>
              </a:spcBef>
            </a:pPr>
            <a:r>
              <a:rPr lang="zh-TW" altLang="en-US" sz="2000" dirty="0"/>
              <a:t>新北市新莊區五工五路</a:t>
            </a:r>
            <a:r>
              <a:rPr lang="en-US" altLang="zh-TW" sz="2000" dirty="0"/>
              <a:t>17</a:t>
            </a:r>
            <a:r>
              <a:rPr lang="zh-TW" altLang="en-US" sz="2000" dirty="0"/>
              <a:t>號</a:t>
            </a:r>
            <a:br>
              <a:rPr lang="zh-TW" altLang="en-US" sz="2000" dirty="0"/>
            </a:br>
            <a:r>
              <a:rPr lang="en-US" altLang="zh-TW" sz="2000" dirty="0"/>
              <a:t>No.17 Wu Gung 5Rd, </a:t>
            </a:r>
            <a:r>
              <a:rPr lang="en-US" altLang="zh-TW" sz="2000" dirty="0" err="1"/>
              <a:t>Xin</a:t>
            </a:r>
            <a:r>
              <a:rPr lang="en-US" altLang="zh-TW" sz="2000" dirty="0"/>
              <a:t> </a:t>
            </a:r>
            <a:r>
              <a:rPr lang="en-US" altLang="zh-TW" sz="2000" dirty="0" err="1"/>
              <a:t>Zhuang</a:t>
            </a:r>
            <a:r>
              <a:rPr lang="en-US" altLang="zh-TW" sz="2000" dirty="0"/>
              <a:t>  District, New Taipei City, Taiwan, R.O.C. </a:t>
            </a:r>
            <a:br>
              <a:rPr lang="en-US" altLang="zh-TW" sz="2000" dirty="0"/>
            </a:br>
            <a:br>
              <a:rPr lang="en-US" altLang="zh-TW" sz="2000" dirty="0"/>
            </a:br>
            <a:r>
              <a:rPr lang="en-US" altLang="zh-TW" sz="2000" dirty="0"/>
              <a:t>TEL: 886-2-2299-0001</a:t>
            </a:r>
            <a:br>
              <a:rPr lang="en-US" altLang="zh-TW" sz="2000" dirty="0"/>
            </a:br>
            <a:r>
              <a:rPr lang="en-US" altLang="zh-TW" sz="2000" dirty="0"/>
              <a:t>FAX: 886-2-2299-4529, 2299-0089 </a:t>
            </a:r>
            <a:br>
              <a:rPr lang="en-US" altLang="zh-TW" sz="2000" dirty="0"/>
            </a:br>
            <a:endParaRPr lang="en-US" altLang="zh-TW" sz="2000" dirty="0"/>
          </a:p>
          <a:p>
            <a:pPr algn="l">
              <a:spcBef>
                <a:spcPct val="50000"/>
              </a:spcBef>
              <a:buFont typeface="Wingdings" pitchFamily="2" charset="2"/>
              <a:buChar char="Ø"/>
            </a:pPr>
            <a:r>
              <a:rPr kumimoji="0" lang="en-US" altLang="zh-TW" sz="2000" dirty="0">
                <a:solidFill>
                  <a:srgbClr val="FFCC00"/>
                </a:solidFill>
              </a:rPr>
              <a:t> </a:t>
            </a:r>
            <a:r>
              <a:rPr kumimoji="0" lang="zh-TW" altLang="en-US" sz="2000" dirty="0">
                <a:solidFill>
                  <a:srgbClr val="FFCC00"/>
                </a:solidFill>
              </a:rPr>
              <a:t>公司網址：　　　　　　　　　</a:t>
            </a:r>
            <a:r>
              <a:rPr kumimoji="0" lang="en-US" altLang="zh-TW" sz="2000" dirty="0">
                <a:solidFill>
                  <a:srgbClr val="FFCC00"/>
                </a:solidFill>
              </a:rPr>
              <a:t>www.i-chiun.com.tw</a:t>
            </a:r>
          </a:p>
          <a:p>
            <a:pPr algn="l">
              <a:spcBef>
                <a:spcPct val="50000"/>
              </a:spcBef>
              <a:buFont typeface="Wingdings" pitchFamily="2" charset="2"/>
              <a:buChar char="Ø"/>
            </a:pPr>
            <a:r>
              <a:rPr kumimoji="0" lang="en-US" altLang="zh-TW" sz="2000" dirty="0">
                <a:solidFill>
                  <a:srgbClr val="FFCC00"/>
                </a:solidFill>
              </a:rPr>
              <a:t> </a:t>
            </a:r>
            <a:r>
              <a:rPr kumimoji="0" lang="zh-TW" altLang="en-US" sz="2000" dirty="0">
                <a:solidFill>
                  <a:srgbClr val="FFCC00"/>
                </a:solidFill>
              </a:rPr>
              <a:t>投資人聯絡窗口：                 </a:t>
            </a:r>
            <a:r>
              <a:rPr kumimoji="0" lang="en-US" altLang="zh-TW" sz="2000" dirty="0">
                <a:solidFill>
                  <a:srgbClr val="FFCC00"/>
                </a:solidFill>
              </a:rPr>
              <a:t>paijung@i-chiun.com.tw</a:t>
            </a:r>
          </a:p>
          <a:p>
            <a:pPr algn="l">
              <a:spcBef>
                <a:spcPct val="50000"/>
              </a:spcBef>
              <a:buFont typeface="Wingdings" pitchFamily="2" charset="2"/>
              <a:buNone/>
            </a:pPr>
            <a:endParaRPr kumimoji="0" lang="en-US" altLang="zh-TW" sz="2000" dirty="0">
              <a:solidFill>
                <a:srgbClr val="FFCC00"/>
              </a:solidFill>
            </a:endParaRPr>
          </a:p>
        </p:txBody>
      </p:sp>
      <p:sp>
        <p:nvSpPr>
          <p:cNvPr id="97293" name="Rectangle 13"/>
          <p:cNvSpPr>
            <a:spLocks noChangeArrowheads="1"/>
          </p:cNvSpPr>
          <p:nvPr/>
        </p:nvSpPr>
        <p:spPr bwMode="auto">
          <a:xfrm>
            <a:off x="323850" y="2276475"/>
            <a:ext cx="3719513" cy="1006475"/>
          </a:xfrm>
          <a:prstGeom prst="rect">
            <a:avLst/>
          </a:prstGeom>
          <a:noFill/>
          <a:ln w="9525">
            <a:noFill/>
            <a:miter lim="800000"/>
            <a:headEnd/>
            <a:tailEnd/>
          </a:ln>
          <a:effectLst/>
        </p:spPr>
        <p:txBody>
          <a:bodyPr wrap="none">
            <a:spAutoFit/>
          </a:bodyPr>
          <a:lstStyle/>
          <a:p>
            <a:pPr algn="l">
              <a:defRPr/>
            </a:pPr>
            <a:r>
              <a:rPr lang="en-US" altLang="zh-TW" sz="6000" b="1" i="1">
                <a:solidFill>
                  <a:srgbClr val="99FF33"/>
                </a:solidFill>
                <a:effectLst>
                  <a:outerShdw blurRad="38100" dist="38100" dir="2700000" algn="tl">
                    <a:srgbClr val="000000"/>
                  </a:outerShdw>
                </a:effectLst>
              </a:rPr>
              <a:t>Thank You</a:t>
            </a:r>
            <a:endParaRPr lang="zh-TW" altLang="en-US" sz="6000" b="1" i="1">
              <a:solidFill>
                <a:srgbClr val="99FF33"/>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7293"/>
                                        </p:tgtEl>
                                        <p:attrNameLst>
                                          <p:attrName>style.visibility</p:attrName>
                                        </p:attrNameLst>
                                      </p:cBhvr>
                                      <p:to>
                                        <p:strVal val="visible"/>
                                      </p:to>
                                    </p:set>
                                    <p:animEffect transition="in" filter="diamond(in)">
                                      <p:cBhvr>
                                        <p:cTn id="7" dur="2000"/>
                                        <p:tgtEl>
                                          <p:spTgt spid="97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1908175" y="404813"/>
            <a:ext cx="5688013" cy="792162"/>
          </a:xfrm>
        </p:spPr>
        <p:txBody>
          <a:bodyPr>
            <a:normAutofit/>
          </a:bodyPr>
          <a:lstStyle/>
          <a:p>
            <a:pPr eaLnBrk="1" fontAlgn="auto" hangingPunct="1">
              <a:spcAft>
                <a:spcPts val="0"/>
              </a:spcAft>
              <a:defRPr/>
            </a:pPr>
            <a:r>
              <a:rPr lang="zh-TW" altLang="en-US" dirty="0">
                <a:latin typeface="標楷體" pitchFamily="65" charset="-120"/>
                <a:ea typeface="標楷體" pitchFamily="65" charset="-120"/>
              </a:rPr>
              <a:t>免責聲明</a:t>
            </a:r>
          </a:p>
        </p:txBody>
      </p:sp>
      <p:sp>
        <p:nvSpPr>
          <p:cNvPr id="12291" name="內容版面配置區 7"/>
          <p:cNvSpPr>
            <a:spLocks noGrp="1"/>
          </p:cNvSpPr>
          <p:nvPr>
            <p:ph idx="1"/>
          </p:nvPr>
        </p:nvSpPr>
        <p:spPr>
          <a:xfrm>
            <a:off x="685800" y="1268413"/>
            <a:ext cx="7772400" cy="4827587"/>
          </a:xfrm>
        </p:spPr>
        <p:txBody>
          <a:bodyPr/>
          <a:lstStyle/>
          <a:p>
            <a:pPr eaLnBrk="1" hangingPunct="1"/>
            <a:r>
              <a:rPr lang="zh-TW" altLang="en-US" sz="2400" b="1">
                <a:latin typeface="標楷體" pitchFamily="65" charset="-120"/>
                <a:ea typeface="標楷體" pitchFamily="65" charset="-120"/>
              </a:rPr>
              <a:t>本簡報及同時發佈之相關訊息內含有從公司內部與外部來源所取得的預測性資訊。本公司未來實際所發生的營運結果、財務狀況以及業務展望，可能與這些預測性資訊所明示或暗示的預估有所差異，其原因可能來自於各種本公司所不能掌控的風險。 </a:t>
            </a:r>
            <a:endParaRPr lang="en-US" altLang="zh-TW" sz="2400" b="1">
              <a:latin typeface="標楷體" pitchFamily="65" charset="-120"/>
              <a:ea typeface="標楷體" pitchFamily="65" charset="-120"/>
            </a:endParaRPr>
          </a:p>
          <a:p>
            <a:pPr eaLnBrk="1" hangingPunct="1"/>
            <a:endParaRPr lang="zh-TW" altLang="en-US" sz="2400" b="1">
              <a:latin typeface="標楷體" pitchFamily="65" charset="-120"/>
              <a:ea typeface="標楷體" pitchFamily="65" charset="-120"/>
            </a:endParaRPr>
          </a:p>
          <a:p>
            <a:pPr eaLnBrk="1" hangingPunct="1"/>
            <a:r>
              <a:rPr lang="zh-TW" altLang="en-US" sz="2400" b="1">
                <a:latin typeface="標楷體" pitchFamily="65" charset="-120"/>
                <a:ea typeface="標楷體" pitchFamily="65" charset="-120"/>
              </a:rPr>
              <a:t>本簡報中對未來的展望，反應本公司截至目前為止對於未來的看法。對於這些看法，未來若有任何變更或調整時，本公司並不負責隨時提醒或更新。</a:t>
            </a:r>
            <a:endParaRPr lang="zh-TW" altLang="en-US" sz="2400">
              <a:latin typeface="標楷體" pitchFamily="65" charset="-120"/>
              <a:ea typeface="標楷體" pitchFamily="65" charset="-120"/>
            </a:endParaRPr>
          </a:p>
        </p:txBody>
      </p:sp>
      <p:sp>
        <p:nvSpPr>
          <p:cNvPr id="6148" name="投影片編號版面配置區 5"/>
          <p:cNvSpPr>
            <a:spLocks noGrp="1"/>
          </p:cNvSpPr>
          <p:nvPr>
            <p:ph type="sldNum" sz="quarter" idx="12"/>
          </p:nvPr>
        </p:nvSpPr>
        <p:spPr/>
        <p:txBody>
          <a:bodyPr>
            <a:normAutofit/>
          </a:bodyPr>
          <a:lstStyle/>
          <a:p>
            <a:pPr>
              <a:defRPr/>
            </a:pPr>
            <a:fld id="{E14CFB76-4B7A-432A-80CE-CF7269B0A68B}" type="slidenum">
              <a:rPr lang="zh-TW" altLang="en-US"/>
              <a:pPr>
                <a:defRPr/>
              </a:pPr>
              <a:t>2</a:t>
            </a:fld>
            <a:endParaRPr lang="en-US" altLang="zh-TW"/>
          </a:p>
        </p:txBody>
      </p:sp>
      <p:grpSp>
        <p:nvGrpSpPr>
          <p:cNvPr id="12293" name="Group 28"/>
          <p:cNvGrpSpPr>
            <a:grpSpLocks/>
          </p:cNvGrpSpPr>
          <p:nvPr/>
        </p:nvGrpSpPr>
        <p:grpSpPr bwMode="auto">
          <a:xfrm>
            <a:off x="755650" y="549275"/>
            <a:ext cx="896938" cy="504825"/>
            <a:chOff x="295" y="799"/>
            <a:chExt cx="2004" cy="910"/>
          </a:xfrm>
        </p:grpSpPr>
        <p:sp>
          <p:nvSpPr>
            <p:cNvPr id="12294" name="Rectangle 29"/>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2295" name="Picture 30"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547813" y="404813"/>
            <a:ext cx="6837362" cy="442912"/>
          </a:xfrm>
        </p:spPr>
        <p:txBody>
          <a:bodyPr>
            <a:normAutofit fontScale="90000"/>
          </a:bodyPr>
          <a:lstStyle/>
          <a:p>
            <a:pPr eaLnBrk="1" fontAlgn="auto" hangingPunct="1">
              <a:spcAft>
                <a:spcPts val="0"/>
              </a:spcAft>
              <a:defRPr/>
            </a:pPr>
            <a:r>
              <a:rPr lang="en-US" altLang="zh-TW" sz="4000" b="1">
                <a:latin typeface="標楷體" pitchFamily="65" charset="-120"/>
                <a:ea typeface="標楷體" pitchFamily="65" charset="-120"/>
              </a:rPr>
              <a:t>Company Features</a:t>
            </a:r>
            <a:endParaRPr lang="zh-TW" altLang="en-US" sz="4000" b="1">
              <a:latin typeface="標楷體" pitchFamily="65" charset="-120"/>
              <a:ea typeface="標楷體" pitchFamily="65" charset="-120"/>
            </a:endParaRPr>
          </a:p>
        </p:txBody>
      </p:sp>
      <p:pic>
        <p:nvPicPr>
          <p:cNvPr id="13315" name="Picture 3" descr="photo_0211"/>
          <p:cNvPicPr>
            <a:picLocks noGrp="1" noChangeAspect="1" noChangeArrowheads="1"/>
          </p:cNvPicPr>
          <p:nvPr>
            <p:ph sz="half" idx="1"/>
          </p:nvPr>
        </p:nvPicPr>
        <p:blipFill>
          <a:blip r:embed="rId2" cstate="print"/>
          <a:srcRect/>
          <a:stretch>
            <a:fillRect/>
          </a:stretch>
        </p:blipFill>
        <p:spPr>
          <a:xfrm>
            <a:off x="5580063" y="1916113"/>
            <a:ext cx="719137" cy="522287"/>
          </a:xfrm>
          <a:noFill/>
        </p:spPr>
      </p:pic>
      <p:sp>
        <p:nvSpPr>
          <p:cNvPr id="7170" name="投影片編號版面配置區 7"/>
          <p:cNvSpPr>
            <a:spLocks noGrp="1"/>
          </p:cNvSpPr>
          <p:nvPr>
            <p:ph type="sldNum" sz="quarter" idx="12"/>
          </p:nvPr>
        </p:nvSpPr>
        <p:spPr/>
        <p:txBody>
          <a:bodyPr>
            <a:normAutofit/>
          </a:bodyPr>
          <a:lstStyle/>
          <a:p>
            <a:pPr>
              <a:defRPr/>
            </a:pPr>
            <a:fld id="{FD9763BF-D0C3-4C94-B872-8E0B62EE1184}" type="slidenum">
              <a:rPr lang="zh-TW" altLang="en-US" smtClean="0"/>
              <a:pPr>
                <a:defRPr/>
              </a:pPr>
              <a:t>3</a:t>
            </a:fld>
            <a:endParaRPr lang="en-US" altLang="zh-TW"/>
          </a:p>
        </p:txBody>
      </p:sp>
      <p:graphicFrame>
        <p:nvGraphicFramePr>
          <p:cNvPr id="246825" name="Group 41"/>
          <p:cNvGraphicFramePr>
            <a:graphicFrameLocks noGrp="1"/>
          </p:cNvGraphicFramePr>
          <p:nvPr>
            <p:extLst>
              <p:ext uri="{D42A27DB-BD31-4B8C-83A1-F6EECF244321}">
                <p14:modId xmlns:p14="http://schemas.microsoft.com/office/powerpoint/2010/main" val="2220387028"/>
              </p:ext>
            </p:extLst>
          </p:nvPr>
        </p:nvGraphicFramePr>
        <p:xfrm>
          <a:off x="827212" y="908720"/>
          <a:ext cx="7345188" cy="5886219"/>
        </p:xfrm>
        <a:graphic>
          <a:graphicData uri="http://schemas.openxmlformats.org/drawingml/2006/table">
            <a:tbl>
              <a:tblPr/>
              <a:tblGrid>
                <a:gridCol w="1785603">
                  <a:extLst>
                    <a:ext uri="{9D8B030D-6E8A-4147-A177-3AD203B41FA5}">
                      <a16:colId xmlns:a16="http://schemas.microsoft.com/office/drawing/2014/main" val="20000"/>
                    </a:ext>
                  </a:extLst>
                </a:gridCol>
                <a:gridCol w="5559585">
                  <a:extLst>
                    <a:ext uri="{9D8B030D-6E8A-4147-A177-3AD203B41FA5}">
                      <a16:colId xmlns:a16="http://schemas.microsoft.com/office/drawing/2014/main" val="20001"/>
                    </a:ext>
                  </a:extLst>
                </a:gridCol>
              </a:tblGrid>
              <a:tr h="40285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a:ln>
                            <a:noFill/>
                          </a:ln>
                          <a:solidFill>
                            <a:schemeClr val="folHlink"/>
                          </a:solidFill>
                          <a:effectLst/>
                          <a:latin typeface="Times New Roman" pitchFamily="18" charset="0"/>
                          <a:ea typeface="新細明體" pitchFamily="18" charset="-120"/>
                        </a:rPr>
                        <a:t>Founded</a:t>
                      </a:r>
                      <a:endParaRPr kumimoji="1" lang="zh-TW" altLang="en-US" sz="2200" b="1" i="0" u="none" strike="noStrike" cap="none" normalizeH="0" baseline="0" dirty="0">
                        <a:ln>
                          <a:noFill/>
                        </a:ln>
                        <a:solidFill>
                          <a:schemeClr val="folHlink"/>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a:ln>
                            <a:noFill/>
                          </a:ln>
                          <a:solidFill>
                            <a:schemeClr val="tx1"/>
                          </a:solidFill>
                          <a:effectLst/>
                          <a:latin typeface="Times New Roman" pitchFamily="18" charset="0"/>
                          <a:ea typeface="新細明體" pitchFamily="18" charset="-120"/>
                        </a:rPr>
                        <a:t>1977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99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a:ln>
                            <a:noFill/>
                          </a:ln>
                          <a:solidFill>
                            <a:schemeClr val="folHlink"/>
                          </a:solidFill>
                          <a:effectLst/>
                          <a:latin typeface="Times New Roman" pitchFamily="18" charset="0"/>
                          <a:ea typeface="新細明體" pitchFamily="18" charset="-120"/>
                        </a:rPr>
                        <a:t>IPO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a:ln>
                            <a:noFill/>
                          </a:ln>
                          <a:solidFill>
                            <a:schemeClr val="tx1"/>
                          </a:solidFill>
                          <a:effectLst/>
                          <a:latin typeface="Times New Roman" pitchFamily="18" charset="0"/>
                          <a:ea typeface="新細明體" pitchFamily="18" charset="-120"/>
                        </a:rPr>
                        <a:t>March 2000</a:t>
                      </a:r>
                      <a:endParaRPr kumimoji="1" lang="zh-TW" altLang="en-US" sz="22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2139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a:ln>
                            <a:noFill/>
                          </a:ln>
                          <a:solidFill>
                            <a:schemeClr val="folHlink"/>
                          </a:solidFill>
                          <a:effectLst/>
                          <a:latin typeface="Times New Roman" pitchFamily="18" charset="0"/>
                          <a:ea typeface="新細明體" pitchFamily="18" charset="-120"/>
                        </a:rPr>
                        <a:t>Business Focus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200" b="1" i="0" u="none" strike="noStrike" cap="none" normalizeH="0" baseline="0" dirty="0">
                          <a:ln>
                            <a:noFill/>
                          </a:ln>
                          <a:solidFill>
                            <a:schemeClr val="tx1"/>
                          </a:solidFill>
                          <a:effectLst/>
                          <a:latin typeface="Times New Roman" pitchFamily="18" charset="0"/>
                          <a:ea typeface="新細明體" pitchFamily="18" charset="-120"/>
                        </a:rPr>
                        <a:t>燈泡型</a:t>
                      </a:r>
                      <a:r>
                        <a:rPr kumimoji="1" lang="en-US" altLang="zh-TW" sz="2200" b="1" i="0" u="none" strike="noStrike" cap="none" normalizeH="0" baseline="0" dirty="0">
                          <a:ln>
                            <a:noFill/>
                          </a:ln>
                          <a:solidFill>
                            <a:schemeClr val="tx1"/>
                          </a:solidFill>
                          <a:effectLst/>
                          <a:latin typeface="Times New Roman" pitchFamily="18" charset="0"/>
                          <a:ea typeface="新細明體" pitchFamily="18" charset="-120"/>
                        </a:rPr>
                        <a:t>LED</a:t>
                      </a:r>
                      <a:r>
                        <a:rPr kumimoji="1" lang="zh-TW" altLang="en-US" sz="2200" b="1" i="0" u="none" strike="noStrike" cap="none" normalizeH="0" baseline="0" dirty="0">
                          <a:ln>
                            <a:noFill/>
                          </a:ln>
                          <a:solidFill>
                            <a:schemeClr val="tx1"/>
                          </a:solidFill>
                          <a:effectLst/>
                          <a:latin typeface="Times New Roman" pitchFamily="18" charset="0"/>
                          <a:ea typeface="新細明體" pitchFamily="18" charset="-120"/>
                        </a:rPr>
                        <a:t>導線架</a:t>
                      </a:r>
                      <a:endParaRPr kumimoji="1" lang="en-US" altLang="zh-TW" sz="2200" b="1" i="0" u="none" strike="noStrike" cap="none" normalizeH="0" baseline="0" dirty="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a:ln>
                            <a:noFill/>
                          </a:ln>
                          <a:solidFill>
                            <a:schemeClr val="tx1"/>
                          </a:solidFill>
                          <a:effectLst/>
                          <a:latin typeface="Times New Roman" pitchFamily="18" charset="0"/>
                          <a:ea typeface="新細明體" pitchFamily="18" charset="-120"/>
                        </a:rPr>
                        <a:t>Lamp LED Frame</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200" b="1" i="0" u="none" strike="noStrike" cap="none" normalizeH="0" baseline="0" dirty="0">
                          <a:ln>
                            <a:noFill/>
                          </a:ln>
                          <a:solidFill>
                            <a:schemeClr val="tx1"/>
                          </a:solidFill>
                          <a:effectLst/>
                          <a:latin typeface="Times New Roman" pitchFamily="18" charset="0"/>
                          <a:ea typeface="新細明體" pitchFamily="18" charset="-120"/>
                        </a:rPr>
                        <a:t>表面黏著型</a:t>
                      </a:r>
                      <a:r>
                        <a:rPr kumimoji="1" lang="en-US" altLang="zh-TW" sz="2200" b="1" i="0" u="none" strike="noStrike" cap="none" normalizeH="0" baseline="0" dirty="0">
                          <a:ln>
                            <a:noFill/>
                          </a:ln>
                          <a:solidFill>
                            <a:schemeClr val="tx1"/>
                          </a:solidFill>
                          <a:effectLst/>
                          <a:latin typeface="Times New Roman" pitchFamily="18" charset="0"/>
                          <a:ea typeface="新細明體" pitchFamily="18" charset="-120"/>
                        </a:rPr>
                        <a:t>LED</a:t>
                      </a:r>
                      <a:r>
                        <a:rPr kumimoji="1" lang="zh-TW" altLang="en-US" sz="2200" b="1" i="0" u="none" strike="noStrike" cap="none" normalizeH="0" baseline="0" dirty="0">
                          <a:ln>
                            <a:noFill/>
                          </a:ln>
                          <a:solidFill>
                            <a:schemeClr val="tx1"/>
                          </a:solidFill>
                          <a:effectLst/>
                          <a:latin typeface="Times New Roman" pitchFamily="18" charset="0"/>
                          <a:ea typeface="新細明體" pitchFamily="18" charset="-120"/>
                        </a:rPr>
                        <a:t>導線架</a:t>
                      </a:r>
                      <a:endParaRPr kumimoji="1" lang="en-US" altLang="zh-TW" sz="2200" b="1" i="0" u="none" strike="noStrike" cap="none" normalizeH="0" baseline="0" dirty="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a:ln>
                            <a:noFill/>
                          </a:ln>
                          <a:solidFill>
                            <a:schemeClr val="tx1"/>
                          </a:solidFill>
                          <a:effectLst/>
                          <a:latin typeface="Times New Roman" pitchFamily="18" charset="0"/>
                          <a:ea typeface="新細明體" pitchFamily="18" charset="-120"/>
                        </a:rPr>
                        <a:t>SMD LED Frame</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200" b="1" i="0" u="none" strike="noStrike" cap="none" normalizeH="0" baseline="0" dirty="0">
                          <a:ln>
                            <a:noFill/>
                          </a:ln>
                          <a:solidFill>
                            <a:schemeClr val="tx1"/>
                          </a:solidFill>
                          <a:effectLst/>
                          <a:latin typeface="Times New Roman" pitchFamily="18" charset="0"/>
                          <a:ea typeface="新細明體" pitchFamily="18" charset="-120"/>
                        </a:rPr>
                        <a:t>陶瓷電路板</a:t>
                      </a:r>
                      <a:endParaRPr kumimoji="1" lang="en-US" altLang="zh-TW" sz="2200" b="1" i="0" u="none" strike="noStrike" cap="none" normalizeH="0" baseline="0" dirty="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a:ln>
                            <a:noFill/>
                          </a:ln>
                          <a:solidFill>
                            <a:schemeClr val="tx1"/>
                          </a:solidFill>
                          <a:effectLst/>
                          <a:latin typeface="Times New Roman" pitchFamily="18" charset="0"/>
                          <a:ea typeface="新細明體" pitchFamily="18" charset="-120"/>
                        </a:rPr>
                        <a:t>Ceramic circuit board</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200" b="1" i="0" u="none" strike="noStrike" cap="none" normalizeH="0" baseline="0" dirty="0">
                          <a:ln>
                            <a:noFill/>
                          </a:ln>
                          <a:solidFill>
                            <a:schemeClr val="tx1"/>
                          </a:solidFill>
                          <a:effectLst/>
                          <a:latin typeface="Times New Roman" pitchFamily="18" charset="0"/>
                          <a:ea typeface="新細明體" pitchFamily="18" charset="-120"/>
                        </a:rPr>
                        <a:t>均熱片</a:t>
                      </a:r>
                      <a:endParaRPr kumimoji="1" lang="en-US" altLang="zh-TW" sz="2200" b="1" i="0" u="none" strike="noStrike" cap="none" normalizeH="0" baseline="0" dirty="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a:ln>
                            <a:noFill/>
                          </a:ln>
                          <a:solidFill>
                            <a:schemeClr val="tx1"/>
                          </a:solidFill>
                          <a:effectLst/>
                          <a:latin typeface="Times New Roman" pitchFamily="18" charset="0"/>
                          <a:ea typeface="新細明體" pitchFamily="18" charset="-120"/>
                        </a:rPr>
                        <a:t>Heat Spreader</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a:ln>
                            <a:noFill/>
                          </a:ln>
                          <a:solidFill>
                            <a:schemeClr val="tx1"/>
                          </a:solidFill>
                          <a:effectLst/>
                          <a:latin typeface="Times New Roman" pitchFamily="18" charset="0"/>
                          <a:ea typeface="新細明體" pitchFamily="18" charset="-120"/>
                        </a:rPr>
                        <a:t>IC</a:t>
                      </a:r>
                      <a:r>
                        <a:rPr kumimoji="1" lang="zh-TW" altLang="en-US" sz="2200" b="1" i="0" u="none" strike="noStrike" cap="none" normalizeH="0" baseline="0" dirty="0">
                          <a:ln>
                            <a:noFill/>
                          </a:ln>
                          <a:solidFill>
                            <a:schemeClr val="tx1"/>
                          </a:solidFill>
                          <a:effectLst/>
                          <a:latin typeface="Times New Roman" pitchFamily="18" charset="0"/>
                          <a:ea typeface="新細明體" pitchFamily="18" charset="-120"/>
                        </a:rPr>
                        <a:t>導線架</a:t>
                      </a:r>
                      <a:endParaRPr kumimoji="1" lang="en-US" altLang="zh-TW" sz="2200" b="1" i="0" u="none" strike="noStrike" cap="none" normalizeH="0" baseline="0" dirty="0">
                        <a:ln>
                          <a:noFill/>
                        </a:ln>
                        <a:solidFill>
                          <a:schemeClr val="tx1"/>
                        </a:solidFill>
                        <a:effectLst/>
                        <a:latin typeface="Times New Roman" pitchFamily="18"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a:ln>
                            <a:noFill/>
                          </a:ln>
                          <a:solidFill>
                            <a:schemeClr val="tx1"/>
                          </a:solidFill>
                          <a:effectLst/>
                          <a:latin typeface="Times New Roman" pitchFamily="18" charset="0"/>
                          <a:ea typeface="新細明體" pitchFamily="18" charset="-120"/>
                        </a:rPr>
                        <a:t>IC Lead Frame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777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a:ln>
                            <a:noFill/>
                          </a:ln>
                          <a:solidFill>
                            <a:schemeClr val="folHlink"/>
                          </a:solidFill>
                          <a:effectLst/>
                          <a:latin typeface="Times New Roman" pitchFamily="18" charset="0"/>
                          <a:ea typeface="新細明體" pitchFamily="18" charset="-120"/>
                        </a:rPr>
                        <a:t>Headquarter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2200" b="1" i="0" u="none" strike="noStrike" cap="none" normalizeH="0" baseline="0" dirty="0">
                          <a:ln>
                            <a:noFill/>
                          </a:ln>
                          <a:solidFill>
                            <a:schemeClr val="tx1"/>
                          </a:solidFill>
                          <a:effectLst/>
                          <a:latin typeface="Times New Roman" pitchFamily="18" charset="0"/>
                          <a:ea typeface="新細明體" pitchFamily="18" charset="-120"/>
                        </a:rPr>
                        <a:t>新北市</a:t>
                      </a:r>
                      <a:endParaRPr kumimoji="1" lang="en-US" altLang="zh-TW" sz="22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726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a:ln>
                            <a:noFill/>
                          </a:ln>
                          <a:solidFill>
                            <a:schemeClr val="folHlink"/>
                          </a:solidFill>
                          <a:effectLst/>
                          <a:latin typeface="Times New Roman" pitchFamily="18" charset="0"/>
                          <a:ea typeface="新細明體" pitchFamily="18" charset="-120"/>
                        </a:rPr>
                        <a:t>Employees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2200" b="1" i="0" u="none" strike="noStrike" cap="none" normalizeH="0" baseline="0" dirty="0">
                          <a:ln>
                            <a:noFill/>
                          </a:ln>
                          <a:solidFill>
                            <a:schemeClr val="tx1"/>
                          </a:solidFill>
                          <a:effectLst/>
                          <a:latin typeface="Times New Roman" pitchFamily="18" charset="0"/>
                          <a:ea typeface="新細明體" pitchFamily="18" charset="-120"/>
                        </a:rPr>
                        <a:t>1600</a:t>
                      </a:r>
                      <a:r>
                        <a:rPr kumimoji="1" lang="zh-TW" altLang="en-US" sz="2200" b="1" i="0" u="none" strike="noStrike" cap="none" normalizeH="0" baseline="0" dirty="0">
                          <a:ln>
                            <a:noFill/>
                          </a:ln>
                          <a:solidFill>
                            <a:schemeClr val="tx1"/>
                          </a:solidFill>
                          <a:effectLst/>
                          <a:latin typeface="Times New Roman" pitchFamily="18" charset="0"/>
                          <a:ea typeface="新細明體" pitchFamily="18" charset="-120"/>
                        </a:rPr>
                        <a:t>人</a:t>
                      </a:r>
                      <a:endParaRPr kumimoji="1" lang="en-US" altLang="zh-TW" sz="2200" b="1" i="0" u="none" strike="noStrike" cap="none" normalizeH="0" baseline="0" dirty="0">
                        <a:ln>
                          <a:noFill/>
                        </a:ln>
                        <a:solidFill>
                          <a:schemeClr val="tx1"/>
                        </a:solidFill>
                        <a:effectLst/>
                        <a:latin typeface="Times New Roman" pitchFamily="18" charset="0"/>
                        <a:ea typeface="新細明體" pitchFamily="18" charset="-12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13337" name="Group 28"/>
          <p:cNvGrpSpPr>
            <a:grpSpLocks/>
          </p:cNvGrpSpPr>
          <p:nvPr/>
        </p:nvGrpSpPr>
        <p:grpSpPr bwMode="auto">
          <a:xfrm>
            <a:off x="539750" y="333375"/>
            <a:ext cx="896938" cy="504825"/>
            <a:chOff x="295" y="799"/>
            <a:chExt cx="2004" cy="910"/>
          </a:xfrm>
        </p:grpSpPr>
        <p:sp>
          <p:nvSpPr>
            <p:cNvPr id="13343" name="Rectangle 29"/>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3344" name="Picture 30" descr="logo-a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pic>
        <p:nvPicPr>
          <p:cNvPr id="13338" name="Picture 34" descr="productpc1_01">
            <a:hlinkClick r:id="rId4"/>
          </p:cNvPr>
          <p:cNvPicPr>
            <a:picLocks noChangeAspect="1" noChangeArrowheads="1"/>
          </p:cNvPicPr>
          <p:nvPr/>
        </p:nvPicPr>
        <p:blipFill>
          <a:blip r:embed="rId5" cstate="print"/>
          <a:srcRect/>
          <a:stretch>
            <a:fillRect/>
          </a:stretch>
        </p:blipFill>
        <p:spPr bwMode="auto">
          <a:xfrm>
            <a:off x="6443663" y="1916113"/>
            <a:ext cx="571500" cy="471487"/>
          </a:xfrm>
          <a:prstGeom prst="rect">
            <a:avLst/>
          </a:prstGeom>
          <a:noFill/>
          <a:ln w="9525">
            <a:noFill/>
            <a:miter lim="800000"/>
            <a:headEnd/>
            <a:tailEnd/>
          </a:ln>
        </p:spPr>
      </p:pic>
      <p:pic>
        <p:nvPicPr>
          <p:cNvPr id="13339" name="Picture 33" descr="http://www.ecocera.com.tw/IMG/company/company_23.jpg"/>
          <p:cNvPicPr>
            <a:picLocks noChangeAspect="1" noChangeArrowheads="1"/>
          </p:cNvPicPr>
          <p:nvPr/>
        </p:nvPicPr>
        <p:blipFill>
          <a:blip r:embed="rId6" cstate="print"/>
          <a:srcRect l="2557" r="9911"/>
          <a:stretch>
            <a:fillRect/>
          </a:stretch>
        </p:blipFill>
        <p:spPr bwMode="auto">
          <a:xfrm>
            <a:off x="5508625" y="3716338"/>
            <a:ext cx="1584325" cy="576262"/>
          </a:xfrm>
          <a:prstGeom prst="rect">
            <a:avLst/>
          </a:prstGeom>
          <a:noFill/>
          <a:ln w="9525">
            <a:noFill/>
            <a:miter lim="800000"/>
            <a:headEnd/>
            <a:tailEnd/>
          </a:ln>
        </p:spPr>
      </p:pic>
      <p:pic>
        <p:nvPicPr>
          <p:cNvPr id="13340" name="Picture 35" descr="http://www.i-chiun.com.tw/smarteditupfiles/creatop/products/products_LED01.jpg"/>
          <p:cNvPicPr>
            <a:picLocks noChangeAspect="1" noChangeArrowheads="1"/>
          </p:cNvPicPr>
          <p:nvPr/>
        </p:nvPicPr>
        <p:blipFill>
          <a:blip r:embed="rId7" cstate="print"/>
          <a:srcRect/>
          <a:stretch>
            <a:fillRect/>
          </a:stretch>
        </p:blipFill>
        <p:spPr bwMode="auto">
          <a:xfrm>
            <a:off x="5724525" y="2781300"/>
            <a:ext cx="792163" cy="533400"/>
          </a:xfrm>
          <a:prstGeom prst="rect">
            <a:avLst/>
          </a:prstGeom>
          <a:noFill/>
          <a:ln w="9525">
            <a:noFill/>
            <a:miter lim="800000"/>
            <a:headEnd/>
            <a:tailEnd/>
          </a:ln>
        </p:spPr>
      </p:pic>
      <p:pic>
        <p:nvPicPr>
          <p:cNvPr id="13341" name="Picture 37" descr="http://www.i-chiun.com.tw/upfiles/spec01280796230.jpg"/>
          <p:cNvPicPr>
            <a:picLocks noChangeAspect="1" noChangeArrowheads="1"/>
          </p:cNvPicPr>
          <p:nvPr/>
        </p:nvPicPr>
        <p:blipFill>
          <a:blip r:embed="rId8" cstate="print"/>
          <a:srcRect/>
          <a:stretch>
            <a:fillRect/>
          </a:stretch>
        </p:blipFill>
        <p:spPr bwMode="auto">
          <a:xfrm>
            <a:off x="6588125" y="2781300"/>
            <a:ext cx="576263" cy="552450"/>
          </a:xfrm>
          <a:prstGeom prst="rect">
            <a:avLst/>
          </a:prstGeom>
          <a:noFill/>
          <a:ln w="9525">
            <a:noFill/>
            <a:miter lim="800000"/>
            <a:headEnd/>
            <a:tailEnd/>
          </a:ln>
        </p:spPr>
      </p:pic>
      <p:pic>
        <p:nvPicPr>
          <p:cNvPr id="13342" name="Picture 32"/>
          <p:cNvPicPr>
            <a:picLocks noChangeAspect="1" noChangeArrowheads="1"/>
          </p:cNvPicPr>
          <p:nvPr/>
        </p:nvPicPr>
        <p:blipFill>
          <a:blip r:embed="rId9" cstate="print"/>
          <a:srcRect l="14268" t="25311" r="72934" b="64844"/>
          <a:stretch>
            <a:fillRect/>
          </a:stretch>
        </p:blipFill>
        <p:spPr bwMode="auto">
          <a:xfrm>
            <a:off x="5580063" y="4437063"/>
            <a:ext cx="936625" cy="576262"/>
          </a:xfrm>
          <a:prstGeom prst="rect">
            <a:avLst/>
          </a:prstGeom>
          <a:noFill/>
          <a:ln w="6350" algn="ctr">
            <a:noFill/>
            <a:miter lim="800000"/>
            <a:headEnd/>
            <a:tailEnd/>
          </a:ln>
        </p:spPr>
      </p:pic>
      <p:pic>
        <p:nvPicPr>
          <p:cNvPr id="15" name="Picture 10"/>
          <p:cNvPicPr>
            <a:picLocks noChangeAspect="1" noChangeArrowheads="1"/>
          </p:cNvPicPr>
          <p:nvPr/>
        </p:nvPicPr>
        <p:blipFill>
          <a:blip r:embed="rId10" cstate="print"/>
          <a:srcRect/>
          <a:stretch>
            <a:fillRect/>
          </a:stretch>
        </p:blipFill>
        <p:spPr bwMode="auto">
          <a:xfrm>
            <a:off x="7164288" y="4851997"/>
            <a:ext cx="711882" cy="953267"/>
          </a:xfrm>
          <a:prstGeom prst="rect">
            <a:avLst/>
          </a:prstGeom>
          <a:noFill/>
          <a:ln w="9525">
            <a:noFill/>
            <a:miter lim="800000"/>
            <a:headEnd/>
            <a:tailEnd/>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5"/>
          <p:cNvSpPr>
            <a:spLocks noGrp="1"/>
          </p:cNvSpPr>
          <p:nvPr>
            <p:ph type="sldNum" sz="quarter" idx="12"/>
          </p:nvPr>
        </p:nvSpPr>
        <p:spPr/>
        <p:txBody>
          <a:bodyPr>
            <a:normAutofit/>
          </a:bodyPr>
          <a:lstStyle/>
          <a:p>
            <a:pPr>
              <a:defRPr/>
            </a:pPr>
            <a:fld id="{E4F31A35-9815-4C89-9BC9-366C8EF2B070}" type="slidenum">
              <a:rPr lang="zh-TW" altLang="en-US"/>
              <a:pPr>
                <a:defRPr/>
              </a:pPr>
              <a:t>4</a:t>
            </a:fld>
            <a:endParaRPr lang="en-US" altLang="zh-TW" dirty="0"/>
          </a:p>
        </p:txBody>
      </p:sp>
      <p:sp>
        <p:nvSpPr>
          <p:cNvPr id="14339" name="Text Box 10"/>
          <p:cNvSpPr txBox="1">
            <a:spLocks noChangeArrowheads="1"/>
          </p:cNvSpPr>
          <p:nvPr/>
        </p:nvSpPr>
        <p:spPr bwMode="auto">
          <a:xfrm>
            <a:off x="2411413" y="2636838"/>
            <a:ext cx="1800225" cy="457200"/>
          </a:xfrm>
          <a:prstGeom prst="rect">
            <a:avLst/>
          </a:prstGeom>
          <a:noFill/>
          <a:ln w="9525">
            <a:noFill/>
            <a:miter lim="800000"/>
            <a:headEnd/>
            <a:tailEnd/>
          </a:ln>
        </p:spPr>
        <p:txBody>
          <a:bodyPr>
            <a:spAutoFit/>
          </a:bodyPr>
          <a:lstStyle/>
          <a:p>
            <a:pPr algn="l"/>
            <a:endParaRPr lang="zh-TW" altLang="en-US" sz="2400"/>
          </a:p>
        </p:txBody>
      </p:sp>
      <p:sp>
        <p:nvSpPr>
          <p:cNvPr id="51211" name="Text Box 11"/>
          <p:cNvSpPr txBox="1">
            <a:spLocks noChangeArrowheads="1"/>
          </p:cNvSpPr>
          <p:nvPr/>
        </p:nvSpPr>
        <p:spPr bwMode="auto">
          <a:xfrm>
            <a:off x="179388" y="1700213"/>
            <a:ext cx="2736850" cy="3752850"/>
          </a:xfrm>
          <a:prstGeom prst="rect">
            <a:avLst/>
          </a:prstGeom>
          <a:noFill/>
          <a:ln w="9525">
            <a:solidFill>
              <a:srgbClr val="99CCFF"/>
            </a:solidFill>
            <a:miter lim="800000"/>
            <a:headEnd/>
            <a:tailEnd/>
          </a:ln>
          <a:effectLst/>
        </p:spPr>
        <p:txBody>
          <a:bodyPr>
            <a:spAutoFit/>
          </a:bodyPr>
          <a:lstStyle/>
          <a:p>
            <a:pPr>
              <a:spcBef>
                <a:spcPct val="50000"/>
              </a:spcBef>
              <a:defRPr/>
            </a:pPr>
            <a:r>
              <a:rPr lang="zh-TW" altLang="en-US" sz="2400">
                <a:solidFill>
                  <a:srgbClr val="FF00FF"/>
                </a:solidFill>
                <a:effectLst>
                  <a:outerShdw blurRad="38100" dist="38100" dir="2700000" algn="tl">
                    <a:srgbClr val="000000"/>
                  </a:outerShdw>
                </a:effectLst>
                <a:latin typeface="全真楷書" pitchFamily="49" charset="-120"/>
                <a:ea typeface="全真楷書" pitchFamily="49" charset="-120"/>
              </a:rPr>
              <a:t>經營理念</a:t>
            </a:r>
          </a:p>
          <a:p>
            <a:pPr>
              <a:spcBef>
                <a:spcPct val="50000"/>
              </a:spcBef>
              <a:defRPr/>
            </a:pPr>
            <a:r>
              <a:rPr lang="en-US" altLang="zh-TW" sz="2400" b="1">
                <a:effectLst>
                  <a:outerShdw blurRad="38100" dist="38100" dir="2700000" algn="tl">
                    <a:srgbClr val="000000"/>
                  </a:outerShdw>
                </a:effectLst>
                <a:latin typeface="全真楷書" pitchFamily="49" charset="-120"/>
                <a:ea typeface="全真楷書" pitchFamily="49" charset="-120"/>
              </a:rPr>
              <a:t>(Business Philosopy)</a:t>
            </a:r>
          </a:p>
          <a:p>
            <a:pPr>
              <a:spcBef>
                <a:spcPct val="50000"/>
              </a:spcBef>
              <a:defRPr/>
            </a:pP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處事以誠</a:t>
            </a:r>
            <a:b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br>
            <a:r>
              <a:rPr lang="en-US" altLang="zh-TW" sz="2400" b="1">
                <a:effectLst>
                  <a:outerShdw blurRad="38100" dist="38100" dir="2700000" algn="tl">
                    <a:srgbClr val="000000"/>
                  </a:outerShdw>
                </a:effectLst>
                <a:latin typeface="全真楷書" pitchFamily="49" charset="-120"/>
                <a:ea typeface="全真楷書" pitchFamily="49" charset="-120"/>
              </a:rPr>
              <a:t>Honesty</a:t>
            </a:r>
            <a:r>
              <a:rPr lang="en-US" altLang="zh-TW" sz="2400">
                <a:solidFill>
                  <a:schemeClr val="tx2"/>
                </a:solidFill>
                <a:effectLst>
                  <a:outerShdw blurRad="38100" dist="38100" dir="2700000" algn="tl">
                    <a:srgbClr val="000000"/>
                  </a:outerShdw>
                </a:effectLst>
                <a:latin typeface="全真楷書" pitchFamily="49" charset="-120"/>
                <a:ea typeface="全真楷書" pitchFamily="49" charset="-120"/>
              </a:rPr>
              <a:t> </a:t>
            </a:r>
            <a:br>
              <a:rPr lang="en-US" altLang="zh-TW" sz="2400">
                <a:solidFill>
                  <a:schemeClr val="tx2"/>
                </a:solidFill>
                <a:effectLst>
                  <a:outerShdw blurRad="38100" dist="38100" dir="2700000" algn="tl">
                    <a:srgbClr val="000000"/>
                  </a:outerShdw>
                </a:effectLst>
                <a:latin typeface="全真楷書" pitchFamily="49" charset="-120"/>
                <a:ea typeface="全真楷書" pitchFamily="49" charset="-120"/>
              </a:rPr>
            </a:b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行之以敬  </a:t>
            </a:r>
            <a:r>
              <a:rPr lang="en-US" altLang="zh-TW" sz="2400" b="1">
                <a:effectLst>
                  <a:outerShdw blurRad="38100" dist="38100" dir="2700000" algn="tl">
                    <a:srgbClr val="000000"/>
                  </a:outerShdw>
                </a:effectLst>
                <a:latin typeface="全真楷書" pitchFamily="49" charset="-120"/>
                <a:ea typeface="全真楷書" pitchFamily="49" charset="-120"/>
              </a:rPr>
              <a:t>Integrity</a:t>
            </a: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 </a:t>
            </a:r>
            <a:br>
              <a:rPr lang="en-US" altLang="zh-TW" sz="2400">
                <a:solidFill>
                  <a:schemeClr val="tx2"/>
                </a:solidFill>
                <a:effectLst>
                  <a:outerShdw blurRad="38100" dist="38100" dir="2700000" algn="tl">
                    <a:srgbClr val="000000"/>
                  </a:outerShdw>
                </a:effectLst>
                <a:latin typeface="全真楷書" pitchFamily="49" charset="-120"/>
                <a:ea typeface="全真楷書" pitchFamily="49" charset="-120"/>
              </a:rPr>
            </a:b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言行一致   </a:t>
            </a:r>
            <a:r>
              <a:rPr lang="en-US" altLang="zh-TW" sz="2400" b="1">
                <a:effectLst>
                  <a:outerShdw blurRad="38100" dist="38100" dir="2700000" algn="tl">
                    <a:srgbClr val="000000"/>
                  </a:outerShdw>
                </a:effectLst>
                <a:latin typeface="全真楷書" pitchFamily="49" charset="-120"/>
                <a:ea typeface="全真楷書" pitchFamily="49" charset="-120"/>
              </a:rPr>
              <a:t>Consistency</a:t>
            </a:r>
          </a:p>
        </p:txBody>
      </p:sp>
      <p:grpSp>
        <p:nvGrpSpPr>
          <p:cNvPr id="14341" name="Group 17"/>
          <p:cNvGrpSpPr>
            <a:grpSpLocks/>
          </p:cNvGrpSpPr>
          <p:nvPr/>
        </p:nvGrpSpPr>
        <p:grpSpPr bwMode="auto">
          <a:xfrm>
            <a:off x="179388" y="476250"/>
            <a:ext cx="896937" cy="504825"/>
            <a:chOff x="295" y="799"/>
            <a:chExt cx="2004" cy="910"/>
          </a:xfrm>
        </p:grpSpPr>
        <p:sp>
          <p:nvSpPr>
            <p:cNvPr id="14345" name="Rectangle 18"/>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4346" name="Picture 19"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
        <p:nvSpPr>
          <p:cNvPr id="51222" name="Rectangle 22"/>
          <p:cNvSpPr>
            <a:spLocks noChangeArrowheads="1"/>
          </p:cNvSpPr>
          <p:nvPr/>
        </p:nvSpPr>
        <p:spPr bwMode="auto">
          <a:xfrm>
            <a:off x="3024188" y="1700213"/>
            <a:ext cx="3097212" cy="4362450"/>
          </a:xfrm>
          <a:prstGeom prst="rect">
            <a:avLst/>
          </a:prstGeom>
          <a:noFill/>
          <a:ln w="9525">
            <a:solidFill>
              <a:srgbClr val="99CCFF"/>
            </a:solidFill>
            <a:miter lim="800000"/>
            <a:headEnd/>
            <a:tailEnd/>
          </a:ln>
          <a:effectLst/>
        </p:spPr>
        <p:txBody>
          <a:bodyPr>
            <a:spAutoFit/>
          </a:bodyPr>
          <a:lstStyle/>
          <a:p>
            <a:pPr>
              <a:defRPr/>
            </a:pPr>
            <a:r>
              <a:rPr lang="zh-TW" altLang="en-US" sz="2400" dirty="0">
                <a:solidFill>
                  <a:srgbClr val="FF00FF"/>
                </a:solidFill>
                <a:effectLst>
                  <a:outerShdw blurRad="38100" dist="38100" dir="2700000" algn="tl">
                    <a:srgbClr val="000000"/>
                  </a:outerShdw>
                </a:effectLst>
                <a:latin typeface="全真楷書" pitchFamily="49" charset="-120"/>
                <a:ea typeface="全真楷書" pitchFamily="49" charset="-120"/>
              </a:rPr>
              <a:t>公司願景</a:t>
            </a:r>
          </a:p>
          <a:p>
            <a:pPr>
              <a:defRPr/>
            </a:pPr>
            <a:r>
              <a:rPr lang="en-US" altLang="zh-TW" sz="2400" b="1" dirty="0">
                <a:effectLst>
                  <a:outerShdw blurRad="38100" dist="38100" dir="2700000" algn="tl">
                    <a:srgbClr val="000000"/>
                  </a:outerShdw>
                </a:effectLst>
                <a:latin typeface="全真楷書" pitchFamily="49" charset="-120"/>
                <a:ea typeface="全真楷書" pitchFamily="49" charset="-120"/>
              </a:rPr>
              <a:t>(Company Willing)</a:t>
            </a:r>
          </a:p>
          <a:p>
            <a:pPr>
              <a:defRPr/>
            </a:pPr>
            <a:r>
              <a:rPr lang="zh-TW" altLang="en-US" sz="2000" b="1" dirty="0">
                <a:solidFill>
                  <a:schemeClr val="tx2"/>
                </a:solidFill>
                <a:effectLst>
                  <a:outerShdw blurRad="38100" dist="38100" dir="2700000" algn="tl">
                    <a:srgbClr val="000000"/>
                  </a:outerShdw>
                </a:effectLst>
                <a:latin typeface="全真楷書" pitchFamily="49" charset="-120"/>
                <a:ea typeface="全真楷書" pitchFamily="49" charset="-120"/>
              </a:rPr>
              <a:t>成為全球</a:t>
            </a:r>
            <a:r>
              <a:rPr lang="en-US" altLang="zh-TW" sz="2000" b="1" dirty="0">
                <a:solidFill>
                  <a:schemeClr val="tx2"/>
                </a:solidFill>
                <a:effectLst>
                  <a:outerShdw blurRad="38100" dist="38100" dir="2700000" algn="tl">
                    <a:srgbClr val="000000"/>
                  </a:outerShdw>
                </a:effectLst>
                <a:latin typeface="全真楷書" pitchFamily="49" charset="-120"/>
                <a:ea typeface="全真楷書" pitchFamily="49" charset="-120"/>
              </a:rPr>
              <a:t>3C(</a:t>
            </a:r>
            <a:r>
              <a:rPr lang="zh-TW" altLang="en-US" sz="2000" b="1" dirty="0">
                <a:solidFill>
                  <a:schemeClr val="tx2"/>
                </a:solidFill>
                <a:effectLst>
                  <a:outerShdw blurRad="38100" dist="38100" dir="2700000" algn="tl">
                    <a:srgbClr val="000000"/>
                  </a:outerShdw>
                </a:effectLst>
                <a:latin typeface="全真楷書" pitchFamily="49" charset="-120"/>
                <a:ea typeface="全真楷書" pitchFamily="49" charset="-120"/>
              </a:rPr>
              <a:t>元件</a:t>
            </a:r>
            <a:r>
              <a:rPr lang="en-US" altLang="zh-TW" sz="2000" b="1" dirty="0">
                <a:solidFill>
                  <a:schemeClr val="tx2"/>
                </a:solidFill>
                <a:effectLst>
                  <a:outerShdw blurRad="38100" dist="38100" dir="2700000" algn="tl">
                    <a:srgbClr val="000000"/>
                  </a:outerShdw>
                </a:effectLst>
                <a:latin typeface="全真楷書" pitchFamily="49" charset="-120"/>
                <a:ea typeface="全真楷書" pitchFamily="49" charset="-120"/>
              </a:rPr>
              <a:t>)</a:t>
            </a:r>
            <a:r>
              <a:rPr lang="zh-TW" altLang="en-US" sz="2000" b="1" dirty="0">
                <a:solidFill>
                  <a:schemeClr val="tx2"/>
                </a:solidFill>
                <a:effectLst>
                  <a:outerShdw blurRad="38100" dist="38100" dir="2700000" algn="tl">
                    <a:srgbClr val="000000"/>
                  </a:outerShdw>
                </a:effectLst>
                <a:latin typeface="全真楷書" pitchFamily="49" charset="-120"/>
                <a:ea typeface="全真楷書" pitchFamily="49" charset="-120"/>
              </a:rPr>
              <a:t>產業</a:t>
            </a:r>
            <a:r>
              <a:rPr lang="en-US" altLang="zh-TW" sz="2400" dirty="0">
                <a:solidFill>
                  <a:schemeClr val="tx2"/>
                </a:solidFill>
                <a:effectLst>
                  <a:outerShdw blurRad="38100" dist="38100" dir="2700000" algn="tl">
                    <a:srgbClr val="000000"/>
                  </a:outerShdw>
                </a:effectLst>
                <a:latin typeface="全真楷書" pitchFamily="49" charset="-120"/>
                <a:ea typeface="全真楷書" pitchFamily="49" charset="-120"/>
              </a:rPr>
              <a:t> </a:t>
            </a:r>
          </a:p>
          <a:p>
            <a:pPr>
              <a:defRPr/>
            </a:pPr>
            <a:r>
              <a:rPr lang="en-US" altLang="zh-TW" sz="2400" b="1" dirty="0">
                <a:effectLst>
                  <a:outerShdw blurRad="38100" dist="38100" dir="2700000" algn="tl">
                    <a:srgbClr val="000000"/>
                  </a:outerShdw>
                </a:effectLst>
                <a:latin typeface="全真楷書" pitchFamily="49" charset="-120"/>
                <a:ea typeface="全真楷書" pitchFamily="49" charset="-120"/>
              </a:rPr>
              <a:t>To be Globe 3C Industry</a:t>
            </a:r>
            <a:r>
              <a:rPr lang="en-US" altLang="zh-TW" sz="2400" dirty="0">
                <a:solidFill>
                  <a:schemeClr val="tx2"/>
                </a:solidFill>
                <a:effectLst>
                  <a:outerShdw blurRad="38100" dist="38100" dir="2700000" algn="tl">
                    <a:srgbClr val="000000"/>
                  </a:outerShdw>
                </a:effectLst>
                <a:latin typeface="全真楷書" pitchFamily="49" charset="-120"/>
                <a:ea typeface="全真楷書" pitchFamily="49" charset="-120"/>
              </a:rPr>
              <a:t> </a:t>
            </a:r>
            <a:br>
              <a:rPr lang="en-US" altLang="zh-TW" sz="2400" dirty="0">
                <a:solidFill>
                  <a:schemeClr val="tx2"/>
                </a:solidFill>
                <a:effectLst>
                  <a:outerShdw blurRad="38100" dist="38100" dir="2700000" algn="tl">
                    <a:srgbClr val="000000"/>
                  </a:outerShdw>
                </a:effectLst>
                <a:latin typeface="全真楷書" pitchFamily="49" charset="-120"/>
                <a:ea typeface="全真楷書" pitchFamily="49" charset="-120"/>
              </a:rPr>
            </a:br>
            <a:r>
              <a:rPr lang="zh-TW" altLang="en-US" sz="2400" dirty="0">
                <a:solidFill>
                  <a:schemeClr val="tx2"/>
                </a:solidFill>
                <a:effectLst>
                  <a:outerShdw blurRad="38100" dist="38100" dir="2700000" algn="tl">
                    <a:srgbClr val="000000"/>
                  </a:outerShdw>
                </a:effectLst>
                <a:latin typeface="全真楷書" pitchFamily="49" charset="-120"/>
                <a:ea typeface="全真楷書" pitchFamily="49" charset="-120"/>
              </a:rPr>
              <a:t>專業創新</a:t>
            </a:r>
          </a:p>
          <a:p>
            <a:pPr>
              <a:defRPr/>
            </a:pPr>
            <a:r>
              <a:rPr lang="en-US" altLang="zh-TW" sz="1800" b="1" dirty="0">
                <a:effectLst>
                  <a:outerShdw blurRad="38100" dist="38100" dir="2700000" algn="tl">
                    <a:srgbClr val="000000"/>
                  </a:outerShdw>
                </a:effectLst>
                <a:latin typeface="Arial" pitchFamily="34" charset="0"/>
                <a:ea typeface="全真楷書" pitchFamily="49" charset="-120"/>
              </a:rPr>
              <a:t>Professional Innovation</a:t>
            </a:r>
            <a:r>
              <a:rPr lang="en-US" altLang="zh-TW" sz="2400" dirty="0">
                <a:solidFill>
                  <a:schemeClr val="tx2"/>
                </a:solidFill>
                <a:effectLst>
                  <a:outerShdw blurRad="38100" dist="38100" dir="2700000" algn="tl">
                    <a:srgbClr val="000000"/>
                  </a:outerShdw>
                </a:effectLst>
                <a:latin typeface="全真楷書" pitchFamily="49" charset="-120"/>
                <a:ea typeface="全真楷書" pitchFamily="49" charset="-120"/>
              </a:rPr>
              <a:t>  </a:t>
            </a:r>
            <a:br>
              <a:rPr lang="en-US" altLang="zh-TW" sz="2400" dirty="0">
                <a:solidFill>
                  <a:schemeClr val="tx2"/>
                </a:solidFill>
                <a:effectLst>
                  <a:outerShdw blurRad="38100" dist="38100" dir="2700000" algn="tl">
                    <a:srgbClr val="000000"/>
                  </a:outerShdw>
                </a:effectLst>
                <a:latin typeface="全真楷書" pitchFamily="49" charset="-120"/>
                <a:ea typeface="全真楷書" pitchFamily="49" charset="-120"/>
              </a:rPr>
            </a:br>
            <a:r>
              <a:rPr lang="zh-TW" altLang="en-US" sz="2400" dirty="0">
                <a:solidFill>
                  <a:schemeClr val="tx2"/>
                </a:solidFill>
                <a:effectLst>
                  <a:outerShdw blurRad="38100" dist="38100" dir="2700000" algn="tl">
                    <a:srgbClr val="000000"/>
                  </a:outerShdw>
                </a:effectLst>
                <a:latin typeface="全真楷書" pitchFamily="49" charset="-120"/>
                <a:ea typeface="全真楷書" pitchFamily="49" charset="-120"/>
              </a:rPr>
              <a:t>價值創造</a:t>
            </a:r>
          </a:p>
          <a:p>
            <a:pPr>
              <a:defRPr/>
            </a:pPr>
            <a:r>
              <a:rPr lang="en-US" altLang="zh-TW" sz="2400" b="1" dirty="0">
                <a:effectLst>
                  <a:outerShdw blurRad="38100" dist="38100" dir="2700000" algn="tl">
                    <a:srgbClr val="000000"/>
                  </a:outerShdw>
                </a:effectLst>
                <a:latin typeface="全真楷書" pitchFamily="49" charset="-120"/>
                <a:ea typeface="全真楷書" pitchFamily="49" charset="-120"/>
              </a:rPr>
              <a:t>Value Creation</a:t>
            </a:r>
          </a:p>
          <a:p>
            <a:pPr>
              <a:defRPr/>
            </a:pPr>
            <a:r>
              <a:rPr lang="zh-TW" altLang="en-US" sz="2400" dirty="0">
                <a:solidFill>
                  <a:schemeClr val="tx2"/>
                </a:solidFill>
                <a:effectLst>
                  <a:outerShdw blurRad="38100" dist="38100" dir="2700000" algn="tl">
                    <a:srgbClr val="000000"/>
                  </a:outerShdw>
                </a:effectLst>
                <a:latin typeface="全真楷書" pitchFamily="49" charset="-120"/>
                <a:ea typeface="全真楷書" pitchFamily="49" charset="-120"/>
              </a:rPr>
              <a:t>的標竿企業</a:t>
            </a:r>
          </a:p>
          <a:p>
            <a:pPr>
              <a:defRPr/>
            </a:pPr>
            <a:r>
              <a:rPr lang="zh-TW" altLang="en-US" sz="4000" dirty="0">
                <a:solidFill>
                  <a:schemeClr val="tx2"/>
                </a:solidFill>
                <a:effectLst>
                  <a:outerShdw blurRad="38100" dist="38100" dir="2700000" algn="tl">
                    <a:srgbClr val="000000"/>
                  </a:outerShdw>
                </a:effectLst>
                <a:latin typeface="全真楷書" pitchFamily="49" charset="-120"/>
                <a:ea typeface="全真楷書" pitchFamily="49" charset="-120"/>
              </a:rPr>
              <a:t>   </a:t>
            </a:r>
            <a:endParaRPr lang="zh-TW" altLang="en-US" sz="4000" dirty="0">
              <a:effectLst>
                <a:outerShdw blurRad="38100" dist="38100" dir="2700000" algn="tl">
                  <a:srgbClr val="000000"/>
                </a:outerShdw>
              </a:effectLst>
              <a:latin typeface="全真楷書" pitchFamily="49" charset="-120"/>
              <a:ea typeface="全真楷書" pitchFamily="49" charset="-120"/>
            </a:endParaRPr>
          </a:p>
        </p:txBody>
      </p:sp>
      <p:sp>
        <p:nvSpPr>
          <p:cNvPr id="51223" name="Rectangle 23"/>
          <p:cNvSpPr>
            <a:spLocks noChangeArrowheads="1"/>
          </p:cNvSpPr>
          <p:nvPr/>
        </p:nvSpPr>
        <p:spPr bwMode="auto">
          <a:xfrm>
            <a:off x="6227763" y="1693863"/>
            <a:ext cx="2736850" cy="4027487"/>
          </a:xfrm>
          <a:prstGeom prst="rect">
            <a:avLst/>
          </a:prstGeom>
          <a:noFill/>
          <a:ln w="9525">
            <a:solidFill>
              <a:srgbClr val="99CCFF"/>
            </a:solidFill>
            <a:miter lim="800000"/>
            <a:headEnd/>
            <a:tailEnd/>
          </a:ln>
          <a:effectLst/>
        </p:spPr>
        <p:txBody>
          <a:bodyPr>
            <a:spAutoFit/>
          </a:bodyPr>
          <a:lstStyle/>
          <a:p>
            <a:pPr>
              <a:defRPr/>
            </a:pPr>
            <a:r>
              <a:rPr lang="zh-TW" altLang="en-US" sz="2400">
                <a:solidFill>
                  <a:srgbClr val="FF00FF"/>
                </a:solidFill>
                <a:effectLst>
                  <a:outerShdw blurRad="38100" dist="38100" dir="2700000" algn="tl">
                    <a:srgbClr val="000000"/>
                  </a:outerShdw>
                </a:effectLst>
                <a:latin typeface="全真楷書" pitchFamily="49" charset="-120"/>
                <a:ea typeface="全真楷書" pitchFamily="49" charset="-120"/>
              </a:rPr>
              <a:t>企業文化</a:t>
            </a:r>
          </a:p>
          <a:p>
            <a:pPr>
              <a:defRPr/>
            </a:pPr>
            <a:r>
              <a:rPr lang="en-US" altLang="zh-TW" sz="2400" b="1">
                <a:effectLst>
                  <a:outerShdw blurRad="38100" dist="38100" dir="2700000" algn="tl">
                    <a:srgbClr val="000000"/>
                  </a:outerShdw>
                </a:effectLst>
                <a:latin typeface="全真楷書" pitchFamily="49" charset="-120"/>
                <a:ea typeface="全真楷書" pitchFamily="49" charset="-120"/>
              </a:rPr>
              <a:t>(Company Spirits)</a:t>
            </a:r>
          </a:p>
          <a:p>
            <a:pPr>
              <a:defRPr/>
            </a:pPr>
            <a:endParaRPr lang="zh-TW" altLang="en-US" sz="1800">
              <a:solidFill>
                <a:schemeClr val="tx2"/>
              </a:solidFill>
              <a:effectLst>
                <a:outerShdw blurRad="38100" dist="38100" dir="2700000" algn="tl">
                  <a:srgbClr val="000000"/>
                </a:outerShdw>
              </a:effectLst>
              <a:latin typeface="全真楷書" pitchFamily="49" charset="-120"/>
              <a:ea typeface="全真楷書" pitchFamily="49" charset="-120"/>
            </a:endParaRPr>
          </a:p>
          <a:p>
            <a:pPr>
              <a:defRPr/>
            </a:pP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誠信</a:t>
            </a:r>
          </a:p>
          <a:p>
            <a:pPr>
              <a:defRPr/>
            </a:pPr>
            <a:r>
              <a:rPr lang="en-US" altLang="zh-TW" sz="2400" b="1">
                <a:effectLst>
                  <a:outerShdw blurRad="38100" dist="38100" dir="2700000" algn="tl">
                    <a:srgbClr val="000000"/>
                  </a:outerShdw>
                </a:effectLst>
                <a:latin typeface="全真楷書" pitchFamily="49" charset="-120"/>
                <a:ea typeface="全真楷書" pitchFamily="49" charset="-120"/>
              </a:rPr>
              <a:t>Honesty</a:t>
            </a:r>
            <a:r>
              <a:rPr lang="en-US" altLang="zh-TW" sz="2400">
                <a:solidFill>
                  <a:schemeClr val="tx2"/>
                </a:solidFill>
                <a:effectLst>
                  <a:outerShdw blurRad="38100" dist="38100" dir="2700000" algn="tl">
                    <a:srgbClr val="000000"/>
                  </a:outerShdw>
                </a:effectLst>
                <a:latin typeface="全真楷書" pitchFamily="49" charset="-120"/>
                <a:ea typeface="全真楷書" pitchFamily="49" charset="-120"/>
              </a:rPr>
              <a:t> </a:t>
            </a:r>
            <a:br>
              <a:rPr lang="en-US" altLang="zh-TW" sz="2400">
                <a:solidFill>
                  <a:schemeClr val="tx2"/>
                </a:solidFill>
                <a:effectLst>
                  <a:outerShdw blurRad="38100" dist="38100" dir="2700000" algn="tl">
                    <a:srgbClr val="000000"/>
                  </a:outerShdw>
                </a:effectLst>
                <a:latin typeface="全真楷書" pitchFamily="49" charset="-120"/>
                <a:ea typeface="全真楷書" pitchFamily="49" charset="-120"/>
              </a:rPr>
            </a:b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專業 </a:t>
            </a:r>
          </a:p>
          <a:p>
            <a:pPr>
              <a:defRPr/>
            </a:pPr>
            <a:r>
              <a:rPr lang="en-US" altLang="zh-TW" sz="2400" b="1">
                <a:effectLst>
                  <a:outerShdw blurRad="38100" dist="38100" dir="2700000" algn="tl">
                    <a:srgbClr val="000000"/>
                  </a:outerShdw>
                </a:effectLst>
                <a:latin typeface="全真楷書" pitchFamily="49" charset="-120"/>
                <a:ea typeface="全真楷書" pitchFamily="49" charset="-120"/>
              </a:rPr>
              <a:t>Professional</a:t>
            </a:r>
            <a:r>
              <a:rPr lang="en-US" altLang="zh-TW" sz="2400">
                <a:effectLst>
                  <a:outerShdw blurRad="38100" dist="38100" dir="2700000" algn="tl">
                    <a:srgbClr val="000000"/>
                  </a:outerShdw>
                </a:effectLst>
                <a:latin typeface="全真楷書" pitchFamily="49" charset="-120"/>
                <a:ea typeface="全真楷書" pitchFamily="49" charset="-120"/>
              </a:rPr>
              <a:t> </a:t>
            </a:r>
            <a:br>
              <a:rPr lang="en-US" altLang="zh-TW" sz="2400">
                <a:effectLst>
                  <a:outerShdw blurRad="38100" dist="38100" dir="2700000" algn="tl">
                    <a:srgbClr val="000000"/>
                  </a:outerShdw>
                </a:effectLst>
                <a:latin typeface="全真楷書" pitchFamily="49" charset="-120"/>
                <a:ea typeface="全真楷書" pitchFamily="49" charset="-120"/>
              </a:rPr>
            </a:b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創新</a:t>
            </a:r>
          </a:p>
          <a:p>
            <a:pPr>
              <a:defRPr/>
            </a:pPr>
            <a:r>
              <a:rPr lang="en-US" altLang="zh-TW" sz="2400" b="1">
                <a:effectLst>
                  <a:outerShdw blurRad="38100" dist="38100" dir="2700000" algn="tl">
                    <a:srgbClr val="000000"/>
                  </a:outerShdw>
                </a:effectLst>
                <a:latin typeface="全真楷書" pitchFamily="49" charset="-120"/>
                <a:ea typeface="全真楷書" pitchFamily="49" charset="-120"/>
              </a:rPr>
              <a:t>Innovation</a:t>
            </a:r>
          </a:p>
          <a:p>
            <a:pPr>
              <a:defRPr/>
            </a:pPr>
            <a:r>
              <a:rPr lang="zh-TW" altLang="en-US" sz="2400">
                <a:solidFill>
                  <a:schemeClr val="tx2"/>
                </a:solidFill>
                <a:effectLst>
                  <a:outerShdw blurRad="38100" dist="38100" dir="2700000" algn="tl">
                    <a:srgbClr val="000000"/>
                  </a:outerShdw>
                </a:effectLst>
                <a:latin typeface="全真楷書" pitchFamily="49" charset="-120"/>
                <a:ea typeface="全真楷書" pitchFamily="49" charset="-120"/>
              </a:rPr>
              <a:t>價值</a:t>
            </a:r>
          </a:p>
          <a:p>
            <a:pPr>
              <a:defRPr/>
            </a:pPr>
            <a:r>
              <a:rPr lang="en-US" altLang="zh-TW" sz="2400" b="1">
                <a:effectLst>
                  <a:outerShdw blurRad="38100" dist="38100" dir="2700000" algn="tl">
                    <a:srgbClr val="000000"/>
                  </a:outerShdw>
                </a:effectLst>
                <a:latin typeface="全真楷書" pitchFamily="49" charset="-120"/>
                <a:ea typeface="全真楷書" pitchFamily="49" charset="-120"/>
              </a:rPr>
              <a:t>Value</a:t>
            </a:r>
          </a:p>
        </p:txBody>
      </p:sp>
      <p:sp>
        <p:nvSpPr>
          <p:cNvPr id="51224" name="Text Box 24"/>
          <p:cNvSpPr txBox="1">
            <a:spLocks noChangeArrowheads="1"/>
          </p:cNvSpPr>
          <p:nvPr/>
        </p:nvSpPr>
        <p:spPr bwMode="auto">
          <a:xfrm>
            <a:off x="1187450" y="476250"/>
            <a:ext cx="7634288" cy="519113"/>
          </a:xfrm>
          <a:prstGeom prst="rect">
            <a:avLst/>
          </a:prstGeom>
          <a:noFill/>
          <a:ln w="9525">
            <a:noFill/>
            <a:miter lim="800000"/>
            <a:headEnd/>
            <a:tailEnd/>
          </a:ln>
          <a:effectLst/>
        </p:spPr>
        <p:txBody>
          <a:bodyPr>
            <a:spAutoFit/>
          </a:bodyPr>
          <a:lstStyle/>
          <a:p>
            <a:pPr algn="l">
              <a:defRPr/>
            </a:pPr>
            <a:r>
              <a:rPr lang="zh-TW" altLang="en-US" sz="2800" b="1" dirty="0">
                <a:solidFill>
                  <a:srgbClr val="FF00FF"/>
                </a:solidFill>
                <a:effectLst>
                  <a:outerShdw blurRad="38100" dist="38100" dir="2700000" algn="tl">
                    <a:srgbClr val="000000"/>
                  </a:outerShdw>
                </a:effectLst>
                <a:latin typeface="全真楷書" pitchFamily="49" charset="-120"/>
                <a:ea typeface="全真楷書" pitchFamily="49" charset="-120"/>
              </a:rPr>
              <a:t>公司經營理念 </a:t>
            </a:r>
            <a:r>
              <a:rPr lang="en-US" altLang="zh-TW" sz="2800" b="1" dirty="0">
                <a:solidFill>
                  <a:schemeClr val="tx2"/>
                </a:solidFill>
                <a:effectLst>
                  <a:outerShdw blurRad="38100" dist="38100" dir="2700000" algn="tl">
                    <a:srgbClr val="000000"/>
                  </a:outerShdw>
                </a:effectLst>
                <a:latin typeface="全真楷書" pitchFamily="49" charset="-120"/>
                <a:ea typeface="全真楷書" pitchFamily="49" charset="-120"/>
              </a:rPr>
              <a:t>Company Business Philosophy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0"/>
          <p:cNvSpPr>
            <a:spLocks noGrp="1" noChangeArrowheads="1"/>
          </p:cNvSpPr>
          <p:nvPr>
            <p:ph type="title"/>
          </p:nvPr>
        </p:nvSpPr>
        <p:spPr>
          <a:xfrm>
            <a:off x="1116013" y="404813"/>
            <a:ext cx="7561262" cy="647700"/>
          </a:xfrm>
        </p:spPr>
        <p:txBody>
          <a:bodyPr>
            <a:normAutofit/>
          </a:bodyPr>
          <a:lstStyle/>
          <a:p>
            <a:pPr eaLnBrk="1" hangingPunct="1"/>
            <a:r>
              <a:rPr lang="zh-TW" altLang="en-US" sz="3600" b="1">
                <a:solidFill>
                  <a:srgbClr val="FF00FF"/>
                </a:solidFill>
                <a:ea typeface="全真楷書" pitchFamily="49" charset="-120"/>
              </a:rPr>
              <a:t>工廠分佈 </a:t>
            </a:r>
            <a:r>
              <a:rPr lang="en-US" altLang="zh-TW" sz="3600" b="1">
                <a:ea typeface="全真楷書" pitchFamily="49" charset="-120"/>
              </a:rPr>
              <a:t>Factory Location</a:t>
            </a:r>
          </a:p>
        </p:txBody>
      </p:sp>
      <p:sp>
        <p:nvSpPr>
          <p:cNvPr id="2" name="投影片編號版面配置區 6"/>
          <p:cNvSpPr>
            <a:spLocks noGrp="1"/>
          </p:cNvSpPr>
          <p:nvPr>
            <p:ph type="sldNum" sz="quarter" idx="12"/>
          </p:nvPr>
        </p:nvSpPr>
        <p:spPr>
          <a:xfrm>
            <a:off x="7092280" y="6400800"/>
            <a:ext cx="1905000" cy="457200"/>
          </a:xfrm>
        </p:spPr>
        <p:txBody>
          <a:bodyPr/>
          <a:lstStyle/>
          <a:p>
            <a:pPr>
              <a:defRPr/>
            </a:pPr>
            <a:fld id="{8584120A-539F-4BA4-A8AA-551A0DD1603F}" type="slidenum">
              <a:rPr lang="zh-TW" altLang="en-US"/>
              <a:pPr>
                <a:defRPr/>
              </a:pPr>
              <a:t>5</a:t>
            </a:fld>
            <a:endParaRPr lang="en-US" altLang="zh-TW" dirty="0"/>
          </a:p>
        </p:txBody>
      </p:sp>
      <p:grpSp>
        <p:nvGrpSpPr>
          <p:cNvPr id="1030" name="Group 2"/>
          <p:cNvGrpSpPr>
            <a:grpSpLocks/>
          </p:cNvGrpSpPr>
          <p:nvPr/>
        </p:nvGrpSpPr>
        <p:grpSpPr bwMode="auto">
          <a:xfrm>
            <a:off x="250825" y="2060575"/>
            <a:ext cx="3938588" cy="4176713"/>
            <a:chOff x="2691" y="1389"/>
            <a:chExt cx="2662" cy="2322"/>
          </a:xfrm>
        </p:grpSpPr>
        <p:graphicFrame>
          <p:nvGraphicFramePr>
            <p:cNvPr id="1026" name="Object 3"/>
            <p:cNvGraphicFramePr>
              <a:graphicFrameLocks noChangeAspect="1"/>
            </p:cNvGraphicFramePr>
            <p:nvPr/>
          </p:nvGraphicFramePr>
          <p:xfrm>
            <a:off x="2691" y="1389"/>
            <a:ext cx="2560" cy="2138"/>
          </p:xfrm>
          <a:graphic>
            <a:graphicData uri="http://schemas.openxmlformats.org/presentationml/2006/ole">
              <mc:AlternateContent xmlns:mc="http://schemas.openxmlformats.org/markup-compatibility/2006">
                <mc:Choice xmlns:v="urn:schemas-microsoft-com:vml" Requires="v">
                  <p:oleObj name="多媒體項目" r:id="rId2" imgW="4082400" imgH="3681360" progId="">
                    <p:embed/>
                  </p:oleObj>
                </mc:Choice>
                <mc:Fallback>
                  <p:oleObj name="多媒體項目" r:id="rId2" imgW="4082400" imgH="3681360" progId="">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 y="1389"/>
                          <a:ext cx="2560" cy="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5079" y="3326"/>
            <a:ext cx="229" cy="385"/>
          </p:xfrm>
          <a:graphic>
            <a:graphicData uri="http://schemas.openxmlformats.org/presentationml/2006/ole">
              <mc:AlternateContent xmlns:mc="http://schemas.openxmlformats.org/markup-compatibility/2006">
                <mc:Choice xmlns:v="urn:schemas-microsoft-com:vml" Requires="v">
                  <p:oleObj name="多媒體項目" r:id="rId4" imgW="2079360" imgH="3596760" progId="">
                    <p:embed/>
                  </p:oleObj>
                </mc:Choice>
                <mc:Fallback>
                  <p:oleObj name="多媒體項目" r:id="rId4" imgW="2079360" imgH="35967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9" y="3326"/>
                          <a:ext cx="229" cy="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701" name="Freeform 5"/>
            <p:cNvSpPr>
              <a:spLocks/>
            </p:cNvSpPr>
            <p:nvPr/>
          </p:nvSpPr>
          <p:spPr bwMode="auto">
            <a:xfrm>
              <a:off x="4959" y="2750"/>
              <a:ext cx="172" cy="160"/>
            </a:xfrm>
            <a:custGeom>
              <a:avLst/>
              <a:gdLst/>
              <a:ahLst/>
              <a:cxnLst>
                <a:cxn ang="0">
                  <a:pos x="0" y="593"/>
                </a:cxn>
                <a:cxn ang="0">
                  <a:pos x="0" y="316"/>
                </a:cxn>
                <a:cxn ang="0">
                  <a:pos x="52" y="316"/>
                </a:cxn>
                <a:cxn ang="0">
                  <a:pos x="52" y="2"/>
                </a:cxn>
                <a:cxn ang="0">
                  <a:pos x="122" y="2"/>
                </a:cxn>
                <a:cxn ang="0">
                  <a:pos x="122" y="318"/>
                </a:cxn>
                <a:cxn ang="0">
                  <a:pos x="158" y="318"/>
                </a:cxn>
                <a:cxn ang="0">
                  <a:pos x="158" y="0"/>
                </a:cxn>
                <a:cxn ang="0">
                  <a:pos x="235" y="0"/>
                </a:cxn>
                <a:cxn ang="0">
                  <a:pos x="235" y="316"/>
                </a:cxn>
                <a:cxn ang="0">
                  <a:pos x="279" y="316"/>
                </a:cxn>
                <a:cxn ang="0">
                  <a:pos x="279" y="2"/>
                </a:cxn>
                <a:cxn ang="0">
                  <a:pos x="353" y="2"/>
                </a:cxn>
                <a:cxn ang="0">
                  <a:pos x="353" y="318"/>
                </a:cxn>
                <a:cxn ang="0">
                  <a:pos x="397" y="318"/>
                </a:cxn>
                <a:cxn ang="0">
                  <a:pos x="491" y="193"/>
                </a:cxn>
                <a:cxn ang="0">
                  <a:pos x="491" y="316"/>
                </a:cxn>
                <a:cxn ang="0">
                  <a:pos x="584" y="192"/>
                </a:cxn>
                <a:cxn ang="0">
                  <a:pos x="584" y="314"/>
                </a:cxn>
                <a:cxn ang="0">
                  <a:pos x="677" y="192"/>
                </a:cxn>
                <a:cxn ang="0">
                  <a:pos x="677" y="595"/>
                </a:cxn>
                <a:cxn ang="0">
                  <a:pos x="0" y="593"/>
                </a:cxn>
              </a:cxnLst>
              <a:rect l="0" t="0" r="r" b="b"/>
              <a:pathLst>
                <a:path w="678" h="596">
                  <a:moveTo>
                    <a:pt x="0" y="593"/>
                  </a:moveTo>
                  <a:lnTo>
                    <a:pt x="0" y="316"/>
                  </a:lnTo>
                  <a:lnTo>
                    <a:pt x="52" y="316"/>
                  </a:lnTo>
                  <a:lnTo>
                    <a:pt x="52" y="2"/>
                  </a:lnTo>
                  <a:lnTo>
                    <a:pt x="122" y="2"/>
                  </a:lnTo>
                  <a:lnTo>
                    <a:pt x="122" y="318"/>
                  </a:lnTo>
                  <a:lnTo>
                    <a:pt x="158" y="318"/>
                  </a:lnTo>
                  <a:lnTo>
                    <a:pt x="158" y="0"/>
                  </a:lnTo>
                  <a:lnTo>
                    <a:pt x="235" y="0"/>
                  </a:lnTo>
                  <a:lnTo>
                    <a:pt x="235" y="316"/>
                  </a:lnTo>
                  <a:lnTo>
                    <a:pt x="279" y="316"/>
                  </a:lnTo>
                  <a:lnTo>
                    <a:pt x="279" y="2"/>
                  </a:lnTo>
                  <a:lnTo>
                    <a:pt x="353" y="2"/>
                  </a:lnTo>
                  <a:lnTo>
                    <a:pt x="353" y="318"/>
                  </a:lnTo>
                  <a:lnTo>
                    <a:pt x="397" y="318"/>
                  </a:lnTo>
                  <a:lnTo>
                    <a:pt x="491" y="193"/>
                  </a:lnTo>
                  <a:lnTo>
                    <a:pt x="491" y="316"/>
                  </a:lnTo>
                  <a:lnTo>
                    <a:pt x="584" y="192"/>
                  </a:lnTo>
                  <a:lnTo>
                    <a:pt x="584" y="314"/>
                  </a:lnTo>
                  <a:lnTo>
                    <a:pt x="677" y="192"/>
                  </a:lnTo>
                  <a:lnTo>
                    <a:pt x="677" y="595"/>
                  </a:lnTo>
                  <a:lnTo>
                    <a:pt x="0" y="593"/>
                  </a:lnTo>
                </a:path>
              </a:pathLst>
            </a:custGeom>
            <a:solidFill>
              <a:schemeClr val="folHlink"/>
            </a:solidFill>
            <a:ln w="12700" cap="rnd" cmpd="sng">
              <a:solidFill>
                <a:schemeClr val="folHlink"/>
              </a:solidFill>
              <a:prstDash val="solid"/>
              <a:round/>
              <a:headEnd type="none" w="med" len="med"/>
              <a:tailEnd type="none" w="med" len="med"/>
            </a:ln>
            <a:effectLst>
              <a:outerShdw dist="17961" dir="2700000" algn="ctr" rotWithShape="0">
                <a:schemeClr val="bg2"/>
              </a:outerShdw>
            </a:effectLst>
          </p:spPr>
          <p:txBody>
            <a:bodyPr/>
            <a:lstStyle/>
            <a:p>
              <a:pPr>
                <a:defRPr/>
              </a:pPr>
              <a:endParaRPr lang="zh-TW" altLang="en-US"/>
            </a:p>
          </p:txBody>
        </p:sp>
        <p:sp>
          <p:nvSpPr>
            <p:cNvPr id="285704" name="Freeform 8"/>
            <p:cNvSpPr>
              <a:spLocks/>
            </p:cNvSpPr>
            <p:nvPr/>
          </p:nvSpPr>
          <p:spPr bwMode="auto">
            <a:xfrm>
              <a:off x="5181" y="3249"/>
              <a:ext cx="172" cy="161"/>
            </a:xfrm>
            <a:custGeom>
              <a:avLst/>
              <a:gdLst/>
              <a:ahLst/>
              <a:cxnLst>
                <a:cxn ang="0">
                  <a:pos x="0" y="593"/>
                </a:cxn>
                <a:cxn ang="0">
                  <a:pos x="0" y="316"/>
                </a:cxn>
                <a:cxn ang="0">
                  <a:pos x="52" y="316"/>
                </a:cxn>
                <a:cxn ang="0">
                  <a:pos x="52" y="2"/>
                </a:cxn>
                <a:cxn ang="0">
                  <a:pos x="122" y="2"/>
                </a:cxn>
                <a:cxn ang="0">
                  <a:pos x="122" y="318"/>
                </a:cxn>
                <a:cxn ang="0">
                  <a:pos x="158" y="318"/>
                </a:cxn>
                <a:cxn ang="0">
                  <a:pos x="158" y="0"/>
                </a:cxn>
                <a:cxn ang="0">
                  <a:pos x="235" y="0"/>
                </a:cxn>
                <a:cxn ang="0">
                  <a:pos x="235" y="316"/>
                </a:cxn>
                <a:cxn ang="0">
                  <a:pos x="279" y="316"/>
                </a:cxn>
                <a:cxn ang="0">
                  <a:pos x="279" y="2"/>
                </a:cxn>
                <a:cxn ang="0">
                  <a:pos x="353" y="2"/>
                </a:cxn>
                <a:cxn ang="0">
                  <a:pos x="353" y="318"/>
                </a:cxn>
                <a:cxn ang="0">
                  <a:pos x="397" y="318"/>
                </a:cxn>
                <a:cxn ang="0">
                  <a:pos x="491" y="193"/>
                </a:cxn>
                <a:cxn ang="0">
                  <a:pos x="491" y="316"/>
                </a:cxn>
                <a:cxn ang="0">
                  <a:pos x="584" y="192"/>
                </a:cxn>
                <a:cxn ang="0">
                  <a:pos x="584" y="314"/>
                </a:cxn>
                <a:cxn ang="0">
                  <a:pos x="677" y="192"/>
                </a:cxn>
                <a:cxn ang="0">
                  <a:pos x="677" y="595"/>
                </a:cxn>
                <a:cxn ang="0">
                  <a:pos x="0" y="593"/>
                </a:cxn>
              </a:cxnLst>
              <a:rect l="0" t="0" r="r" b="b"/>
              <a:pathLst>
                <a:path w="678" h="596">
                  <a:moveTo>
                    <a:pt x="0" y="593"/>
                  </a:moveTo>
                  <a:lnTo>
                    <a:pt x="0" y="316"/>
                  </a:lnTo>
                  <a:lnTo>
                    <a:pt x="52" y="316"/>
                  </a:lnTo>
                  <a:lnTo>
                    <a:pt x="52" y="2"/>
                  </a:lnTo>
                  <a:lnTo>
                    <a:pt x="122" y="2"/>
                  </a:lnTo>
                  <a:lnTo>
                    <a:pt x="122" y="318"/>
                  </a:lnTo>
                  <a:lnTo>
                    <a:pt x="158" y="318"/>
                  </a:lnTo>
                  <a:lnTo>
                    <a:pt x="158" y="0"/>
                  </a:lnTo>
                  <a:lnTo>
                    <a:pt x="235" y="0"/>
                  </a:lnTo>
                  <a:lnTo>
                    <a:pt x="235" y="316"/>
                  </a:lnTo>
                  <a:lnTo>
                    <a:pt x="279" y="316"/>
                  </a:lnTo>
                  <a:lnTo>
                    <a:pt x="279" y="2"/>
                  </a:lnTo>
                  <a:lnTo>
                    <a:pt x="353" y="2"/>
                  </a:lnTo>
                  <a:lnTo>
                    <a:pt x="353" y="318"/>
                  </a:lnTo>
                  <a:lnTo>
                    <a:pt x="397" y="318"/>
                  </a:lnTo>
                  <a:lnTo>
                    <a:pt x="491" y="193"/>
                  </a:lnTo>
                  <a:lnTo>
                    <a:pt x="491" y="316"/>
                  </a:lnTo>
                  <a:lnTo>
                    <a:pt x="584" y="192"/>
                  </a:lnTo>
                  <a:lnTo>
                    <a:pt x="584" y="314"/>
                  </a:lnTo>
                  <a:lnTo>
                    <a:pt x="677" y="192"/>
                  </a:lnTo>
                  <a:lnTo>
                    <a:pt x="677" y="595"/>
                  </a:lnTo>
                  <a:lnTo>
                    <a:pt x="0" y="593"/>
                  </a:lnTo>
                </a:path>
              </a:pathLst>
            </a:custGeom>
            <a:solidFill>
              <a:schemeClr val="folHlink"/>
            </a:solidFill>
            <a:ln w="12700" cap="rnd" cmpd="sng">
              <a:solidFill>
                <a:srgbClr val="FF9900"/>
              </a:solidFill>
              <a:prstDash val="solid"/>
              <a:round/>
              <a:headEnd type="none" w="med" len="med"/>
              <a:tailEnd type="none" w="med" len="med"/>
            </a:ln>
            <a:effectLst>
              <a:outerShdw dist="17961" dir="2700000" algn="ctr" rotWithShape="0">
                <a:schemeClr val="bg2"/>
              </a:outerShdw>
            </a:effectLst>
          </p:spPr>
          <p:txBody>
            <a:bodyPr/>
            <a:lstStyle/>
            <a:p>
              <a:pPr>
                <a:defRPr/>
              </a:pPr>
              <a:endParaRPr lang="zh-TW" altLang="en-US"/>
            </a:p>
          </p:txBody>
        </p:sp>
        <p:sp>
          <p:nvSpPr>
            <p:cNvPr id="20" name="Freeform 5"/>
            <p:cNvSpPr>
              <a:spLocks/>
            </p:cNvSpPr>
            <p:nvPr/>
          </p:nvSpPr>
          <p:spPr bwMode="auto">
            <a:xfrm>
              <a:off x="4673" y="3158"/>
              <a:ext cx="172" cy="162"/>
            </a:xfrm>
            <a:custGeom>
              <a:avLst/>
              <a:gdLst/>
              <a:ahLst/>
              <a:cxnLst>
                <a:cxn ang="0">
                  <a:pos x="0" y="593"/>
                </a:cxn>
                <a:cxn ang="0">
                  <a:pos x="0" y="316"/>
                </a:cxn>
                <a:cxn ang="0">
                  <a:pos x="52" y="316"/>
                </a:cxn>
                <a:cxn ang="0">
                  <a:pos x="52" y="2"/>
                </a:cxn>
                <a:cxn ang="0">
                  <a:pos x="122" y="2"/>
                </a:cxn>
                <a:cxn ang="0">
                  <a:pos x="122" y="318"/>
                </a:cxn>
                <a:cxn ang="0">
                  <a:pos x="158" y="318"/>
                </a:cxn>
                <a:cxn ang="0">
                  <a:pos x="158" y="0"/>
                </a:cxn>
                <a:cxn ang="0">
                  <a:pos x="235" y="0"/>
                </a:cxn>
                <a:cxn ang="0">
                  <a:pos x="235" y="316"/>
                </a:cxn>
                <a:cxn ang="0">
                  <a:pos x="279" y="316"/>
                </a:cxn>
                <a:cxn ang="0">
                  <a:pos x="279" y="2"/>
                </a:cxn>
                <a:cxn ang="0">
                  <a:pos x="353" y="2"/>
                </a:cxn>
                <a:cxn ang="0">
                  <a:pos x="353" y="318"/>
                </a:cxn>
                <a:cxn ang="0">
                  <a:pos x="397" y="318"/>
                </a:cxn>
                <a:cxn ang="0">
                  <a:pos x="491" y="193"/>
                </a:cxn>
                <a:cxn ang="0">
                  <a:pos x="491" y="316"/>
                </a:cxn>
                <a:cxn ang="0">
                  <a:pos x="584" y="192"/>
                </a:cxn>
                <a:cxn ang="0">
                  <a:pos x="584" y="314"/>
                </a:cxn>
                <a:cxn ang="0">
                  <a:pos x="677" y="192"/>
                </a:cxn>
                <a:cxn ang="0">
                  <a:pos x="677" y="595"/>
                </a:cxn>
                <a:cxn ang="0">
                  <a:pos x="0" y="593"/>
                </a:cxn>
              </a:cxnLst>
              <a:rect l="0" t="0" r="r" b="b"/>
              <a:pathLst>
                <a:path w="678" h="596">
                  <a:moveTo>
                    <a:pt x="0" y="593"/>
                  </a:moveTo>
                  <a:lnTo>
                    <a:pt x="0" y="316"/>
                  </a:lnTo>
                  <a:lnTo>
                    <a:pt x="52" y="316"/>
                  </a:lnTo>
                  <a:lnTo>
                    <a:pt x="52" y="2"/>
                  </a:lnTo>
                  <a:lnTo>
                    <a:pt x="122" y="2"/>
                  </a:lnTo>
                  <a:lnTo>
                    <a:pt x="122" y="318"/>
                  </a:lnTo>
                  <a:lnTo>
                    <a:pt x="158" y="318"/>
                  </a:lnTo>
                  <a:lnTo>
                    <a:pt x="158" y="0"/>
                  </a:lnTo>
                  <a:lnTo>
                    <a:pt x="235" y="0"/>
                  </a:lnTo>
                  <a:lnTo>
                    <a:pt x="235" y="316"/>
                  </a:lnTo>
                  <a:lnTo>
                    <a:pt x="279" y="316"/>
                  </a:lnTo>
                  <a:lnTo>
                    <a:pt x="279" y="2"/>
                  </a:lnTo>
                  <a:lnTo>
                    <a:pt x="353" y="2"/>
                  </a:lnTo>
                  <a:lnTo>
                    <a:pt x="353" y="318"/>
                  </a:lnTo>
                  <a:lnTo>
                    <a:pt x="397" y="318"/>
                  </a:lnTo>
                  <a:lnTo>
                    <a:pt x="491" y="193"/>
                  </a:lnTo>
                  <a:lnTo>
                    <a:pt x="491" y="316"/>
                  </a:lnTo>
                  <a:lnTo>
                    <a:pt x="584" y="192"/>
                  </a:lnTo>
                  <a:lnTo>
                    <a:pt x="584" y="314"/>
                  </a:lnTo>
                  <a:lnTo>
                    <a:pt x="677" y="192"/>
                  </a:lnTo>
                  <a:lnTo>
                    <a:pt x="677" y="595"/>
                  </a:lnTo>
                  <a:lnTo>
                    <a:pt x="0" y="593"/>
                  </a:lnTo>
                </a:path>
              </a:pathLst>
            </a:custGeom>
            <a:solidFill>
              <a:schemeClr val="folHlink"/>
            </a:solidFill>
            <a:ln w="12700" cap="rnd" cmpd="sng">
              <a:solidFill>
                <a:schemeClr val="folHlink"/>
              </a:solidFill>
              <a:prstDash val="solid"/>
              <a:round/>
              <a:headEnd type="none" w="med" len="med"/>
              <a:tailEnd type="none" w="med" len="med"/>
            </a:ln>
            <a:effectLst>
              <a:outerShdw dist="17961" dir="2700000" algn="ctr" rotWithShape="0">
                <a:schemeClr val="bg2"/>
              </a:outerShdw>
            </a:effectLst>
          </p:spPr>
          <p:txBody>
            <a:bodyPr/>
            <a:lstStyle/>
            <a:p>
              <a:pPr>
                <a:defRPr/>
              </a:pPr>
              <a:endParaRPr lang="zh-TW" altLang="en-US"/>
            </a:p>
          </p:txBody>
        </p:sp>
      </p:grpSp>
      <p:sp>
        <p:nvSpPr>
          <p:cNvPr id="1031" name="Rectangle 12"/>
          <p:cNvSpPr>
            <a:spLocks noChangeArrowheads="1"/>
          </p:cNvSpPr>
          <p:nvPr/>
        </p:nvSpPr>
        <p:spPr bwMode="auto">
          <a:xfrm>
            <a:off x="0" y="2686050"/>
            <a:ext cx="9144000" cy="0"/>
          </a:xfrm>
          <a:prstGeom prst="rect">
            <a:avLst/>
          </a:prstGeom>
          <a:noFill/>
          <a:ln w="9525">
            <a:noFill/>
            <a:miter lim="800000"/>
            <a:headEnd/>
            <a:tailEnd/>
          </a:ln>
        </p:spPr>
        <p:txBody>
          <a:bodyPr wrap="none" anchor="ctr">
            <a:spAutoFit/>
          </a:bodyPr>
          <a:lstStyle/>
          <a:p>
            <a:endParaRPr lang="zh-TW" altLang="en-US"/>
          </a:p>
        </p:txBody>
      </p:sp>
      <p:pic>
        <p:nvPicPr>
          <p:cNvPr id="285710" name="Picture 14" descr="ꘈ࠿ꘐ࠿x"/>
          <p:cNvPicPr>
            <a:picLocks noChangeArrowheads="1"/>
          </p:cNvPicPr>
          <p:nvPr/>
        </p:nvPicPr>
        <p:blipFill>
          <a:blip r:embed="rId6" cstate="print"/>
          <a:srcRect/>
          <a:stretch>
            <a:fillRect/>
          </a:stretch>
        </p:blipFill>
        <p:spPr bwMode="auto">
          <a:xfrm>
            <a:off x="6804025" y="2060575"/>
            <a:ext cx="2160588" cy="1692275"/>
          </a:xfrm>
          <a:prstGeom prst="rect">
            <a:avLst/>
          </a:prstGeom>
          <a:noFill/>
          <a:ln w="9525">
            <a:noFill/>
            <a:miter lim="800000"/>
            <a:headEnd/>
            <a:tailEnd/>
          </a:ln>
          <a:effectLst>
            <a:outerShdw dist="35921" dir="2700000" algn="ctr" rotWithShape="0">
              <a:srgbClr val="808080"/>
            </a:outerShdw>
          </a:effectLst>
        </p:spPr>
      </p:pic>
      <p:sp>
        <p:nvSpPr>
          <p:cNvPr id="1033" name="Text Box 16"/>
          <p:cNvSpPr txBox="1">
            <a:spLocks noChangeArrowheads="1"/>
          </p:cNvSpPr>
          <p:nvPr/>
        </p:nvSpPr>
        <p:spPr bwMode="auto">
          <a:xfrm>
            <a:off x="6732588" y="1628775"/>
            <a:ext cx="2303462" cy="400050"/>
          </a:xfrm>
          <a:prstGeom prst="rect">
            <a:avLst/>
          </a:prstGeom>
          <a:noFill/>
          <a:ln w="9525">
            <a:noFill/>
            <a:miter lim="800000"/>
            <a:headEnd/>
            <a:tailEnd/>
          </a:ln>
        </p:spPr>
        <p:txBody>
          <a:bodyPr>
            <a:spAutoFit/>
          </a:bodyPr>
          <a:lstStyle/>
          <a:p>
            <a:pPr>
              <a:spcBef>
                <a:spcPct val="50000"/>
              </a:spcBef>
              <a:buFont typeface="Wingdings" pitchFamily="2" charset="2"/>
              <a:buNone/>
            </a:pPr>
            <a:r>
              <a:rPr lang="zh-TW" altLang="en-US" sz="2000" b="1">
                <a:solidFill>
                  <a:schemeClr val="accent1"/>
                </a:solidFill>
                <a:latin typeface="Arial" charset="0"/>
              </a:rPr>
              <a:t>昆山</a:t>
            </a:r>
            <a:r>
              <a:rPr lang="en-US" altLang="zh-TW" sz="2000" b="1">
                <a:solidFill>
                  <a:schemeClr val="accent1"/>
                </a:solidFill>
                <a:latin typeface="Arial" charset="0"/>
              </a:rPr>
              <a:t>(Kun Shan)</a:t>
            </a:r>
          </a:p>
        </p:txBody>
      </p:sp>
      <p:grpSp>
        <p:nvGrpSpPr>
          <p:cNvPr id="1034" name="Group 17"/>
          <p:cNvGrpSpPr>
            <a:grpSpLocks/>
          </p:cNvGrpSpPr>
          <p:nvPr/>
        </p:nvGrpSpPr>
        <p:grpSpPr bwMode="auto">
          <a:xfrm>
            <a:off x="179388" y="476250"/>
            <a:ext cx="896937" cy="504825"/>
            <a:chOff x="295" y="799"/>
            <a:chExt cx="2004" cy="910"/>
          </a:xfrm>
        </p:grpSpPr>
        <p:sp>
          <p:nvSpPr>
            <p:cNvPr id="1043" name="Rectangle 18"/>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044" name="Picture 19" descr="logo-a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pic>
        <p:nvPicPr>
          <p:cNvPr id="1035" name="Picture 20" descr="ic_p40"/>
          <p:cNvPicPr>
            <a:picLocks noChangeArrowheads="1"/>
          </p:cNvPicPr>
          <p:nvPr/>
        </p:nvPicPr>
        <p:blipFill>
          <a:blip r:embed="rId8" cstate="print"/>
          <a:srcRect/>
          <a:stretch>
            <a:fillRect/>
          </a:stretch>
        </p:blipFill>
        <p:spPr bwMode="auto">
          <a:xfrm>
            <a:off x="4427538" y="2060575"/>
            <a:ext cx="2160587" cy="1692275"/>
          </a:xfrm>
          <a:prstGeom prst="rect">
            <a:avLst/>
          </a:prstGeom>
          <a:noFill/>
          <a:ln w="9525">
            <a:solidFill>
              <a:srgbClr val="996633"/>
            </a:solidFill>
            <a:miter lim="800000"/>
            <a:headEnd/>
            <a:tailEnd/>
          </a:ln>
        </p:spPr>
      </p:pic>
      <p:sp>
        <p:nvSpPr>
          <p:cNvPr id="1036" name="Text Box 23"/>
          <p:cNvSpPr txBox="1">
            <a:spLocks noChangeArrowheads="1"/>
          </p:cNvSpPr>
          <p:nvPr/>
        </p:nvSpPr>
        <p:spPr bwMode="auto">
          <a:xfrm>
            <a:off x="4716463" y="1589088"/>
            <a:ext cx="1655762" cy="400050"/>
          </a:xfrm>
          <a:prstGeom prst="rect">
            <a:avLst/>
          </a:prstGeom>
          <a:noFill/>
          <a:ln w="9525">
            <a:noFill/>
            <a:miter lim="800000"/>
            <a:headEnd/>
            <a:tailEnd/>
          </a:ln>
        </p:spPr>
        <p:txBody>
          <a:bodyPr>
            <a:spAutoFit/>
          </a:bodyPr>
          <a:lstStyle/>
          <a:p>
            <a:r>
              <a:rPr lang="zh-TW" altLang="en-US" sz="2000" b="1">
                <a:solidFill>
                  <a:schemeClr val="accent1"/>
                </a:solidFill>
                <a:latin typeface="Arial" charset="0"/>
              </a:rPr>
              <a:t>台北</a:t>
            </a:r>
            <a:r>
              <a:rPr lang="en-US" altLang="zh-TW" sz="2000" b="1">
                <a:solidFill>
                  <a:schemeClr val="accent1"/>
                </a:solidFill>
                <a:latin typeface="Arial" charset="0"/>
              </a:rPr>
              <a:t>(Taipei)</a:t>
            </a:r>
          </a:p>
        </p:txBody>
      </p:sp>
      <p:pic>
        <p:nvPicPr>
          <p:cNvPr id="1037" name="Picture 25"/>
          <p:cNvPicPr>
            <a:picLocks noChangeAspect="1" noChangeArrowheads="1"/>
          </p:cNvPicPr>
          <p:nvPr/>
        </p:nvPicPr>
        <p:blipFill>
          <a:blip r:embed="rId9" cstate="print"/>
          <a:srcRect l="48721" t="7384" b="26910"/>
          <a:stretch>
            <a:fillRect/>
          </a:stretch>
        </p:blipFill>
        <p:spPr bwMode="auto">
          <a:xfrm>
            <a:off x="4427538" y="4616450"/>
            <a:ext cx="2160587" cy="1703388"/>
          </a:xfrm>
          <a:prstGeom prst="rect">
            <a:avLst/>
          </a:prstGeom>
          <a:noFill/>
          <a:ln w="6350" algn="ctr">
            <a:noFill/>
            <a:miter lim="800000"/>
            <a:headEnd/>
            <a:tailEnd/>
          </a:ln>
        </p:spPr>
      </p:pic>
      <p:sp>
        <p:nvSpPr>
          <p:cNvPr id="1038" name="Text Box 23"/>
          <p:cNvSpPr txBox="1">
            <a:spLocks noChangeArrowheads="1"/>
          </p:cNvSpPr>
          <p:nvPr/>
        </p:nvSpPr>
        <p:spPr bwMode="auto">
          <a:xfrm>
            <a:off x="4500563" y="4113213"/>
            <a:ext cx="1974850" cy="400050"/>
          </a:xfrm>
          <a:prstGeom prst="rect">
            <a:avLst/>
          </a:prstGeom>
          <a:noFill/>
          <a:ln w="9525">
            <a:noFill/>
            <a:miter lim="800000"/>
            <a:headEnd/>
            <a:tailEnd/>
          </a:ln>
        </p:spPr>
        <p:txBody>
          <a:bodyPr>
            <a:spAutoFit/>
          </a:bodyPr>
          <a:lstStyle/>
          <a:p>
            <a:r>
              <a:rPr lang="zh-TW" altLang="en-US" sz="2000" b="1">
                <a:solidFill>
                  <a:schemeClr val="accent1"/>
                </a:solidFill>
                <a:latin typeface="Arial" charset="0"/>
              </a:rPr>
              <a:t>立誠</a:t>
            </a:r>
            <a:r>
              <a:rPr lang="en-US" altLang="zh-TW" sz="2000" b="1">
                <a:solidFill>
                  <a:schemeClr val="accent1"/>
                </a:solidFill>
                <a:latin typeface="Arial" charset="0"/>
              </a:rPr>
              <a:t>(Ecocera)</a:t>
            </a:r>
          </a:p>
        </p:txBody>
      </p:sp>
      <p:sp>
        <p:nvSpPr>
          <p:cNvPr id="28" name="Freeform 8"/>
          <p:cNvSpPr>
            <a:spLocks/>
          </p:cNvSpPr>
          <p:nvPr/>
        </p:nvSpPr>
        <p:spPr bwMode="auto">
          <a:xfrm>
            <a:off x="3779838" y="5516563"/>
            <a:ext cx="273050" cy="255587"/>
          </a:xfrm>
          <a:custGeom>
            <a:avLst/>
            <a:gdLst/>
            <a:ahLst/>
            <a:cxnLst>
              <a:cxn ang="0">
                <a:pos x="0" y="593"/>
              </a:cxn>
              <a:cxn ang="0">
                <a:pos x="0" y="316"/>
              </a:cxn>
              <a:cxn ang="0">
                <a:pos x="52" y="316"/>
              </a:cxn>
              <a:cxn ang="0">
                <a:pos x="52" y="2"/>
              </a:cxn>
              <a:cxn ang="0">
                <a:pos x="122" y="2"/>
              </a:cxn>
              <a:cxn ang="0">
                <a:pos x="122" y="318"/>
              </a:cxn>
              <a:cxn ang="0">
                <a:pos x="158" y="318"/>
              </a:cxn>
              <a:cxn ang="0">
                <a:pos x="158" y="0"/>
              </a:cxn>
              <a:cxn ang="0">
                <a:pos x="235" y="0"/>
              </a:cxn>
              <a:cxn ang="0">
                <a:pos x="235" y="316"/>
              </a:cxn>
              <a:cxn ang="0">
                <a:pos x="279" y="316"/>
              </a:cxn>
              <a:cxn ang="0">
                <a:pos x="279" y="2"/>
              </a:cxn>
              <a:cxn ang="0">
                <a:pos x="353" y="2"/>
              </a:cxn>
              <a:cxn ang="0">
                <a:pos x="353" y="318"/>
              </a:cxn>
              <a:cxn ang="0">
                <a:pos x="397" y="318"/>
              </a:cxn>
              <a:cxn ang="0">
                <a:pos x="491" y="193"/>
              </a:cxn>
              <a:cxn ang="0">
                <a:pos x="491" y="316"/>
              </a:cxn>
              <a:cxn ang="0">
                <a:pos x="584" y="192"/>
              </a:cxn>
              <a:cxn ang="0">
                <a:pos x="584" y="314"/>
              </a:cxn>
              <a:cxn ang="0">
                <a:pos x="677" y="192"/>
              </a:cxn>
              <a:cxn ang="0">
                <a:pos x="677" y="595"/>
              </a:cxn>
              <a:cxn ang="0">
                <a:pos x="0" y="593"/>
              </a:cxn>
            </a:cxnLst>
            <a:rect l="0" t="0" r="r" b="b"/>
            <a:pathLst>
              <a:path w="678" h="596">
                <a:moveTo>
                  <a:pt x="0" y="593"/>
                </a:moveTo>
                <a:lnTo>
                  <a:pt x="0" y="316"/>
                </a:lnTo>
                <a:lnTo>
                  <a:pt x="52" y="316"/>
                </a:lnTo>
                <a:lnTo>
                  <a:pt x="52" y="2"/>
                </a:lnTo>
                <a:lnTo>
                  <a:pt x="122" y="2"/>
                </a:lnTo>
                <a:lnTo>
                  <a:pt x="122" y="318"/>
                </a:lnTo>
                <a:lnTo>
                  <a:pt x="158" y="318"/>
                </a:lnTo>
                <a:lnTo>
                  <a:pt x="158" y="0"/>
                </a:lnTo>
                <a:lnTo>
                  <a:pt x="235" y="0"/>
                </a:lnTo>
                <a:lnTo>
                  <a:pt x="235" y="316"/>
                </a:lnTo>
                <a:lnTo>
                  <a:pt x="279" y="316"/>
                </a:lnTo>
                <a:lnTo>
                  <a:pt x="279" y="2"/>
                </a:lnTo>
                <a:lnTo>
                  <a:pt x="353" y="2"/>
                </a:lnTo>
                <a:lnTo>
                  <a:pt x="353" y="318"/>
                </a:lnTo>
                <a:lnTo>
                  <a:pt x="397" y="318"/>
                </a:lnTo>
                <a:lnTo>
                  <a:pt x="491" y="193"/>
                </a:lnTo>
                <a:lnTo>
                  <a:pt x="491" y="316"/>
                </a:lnTo>
                <a:lnTo>
                  <a:pt x="584" y="192"/>
                </a:lnTo>
                <a:lnTo>
                  <a:pt x="584" y="314"/>
                </a:lnTo>
                <a:lnTo>
                  <a:pt x="677" y="192"/>
                </a:lnTo>
                <a:lnTo>
                  <a:pt x="677" y="595"/>
                </a:lnTo>
                <a:lnTo>
                  <a:pt x="0" y="593"/>
                </a:lnTo>
              </a:path>
            </a:pathLst>
          </a:custGeom>
          <a:solidFill>
            <a:schemeClr val="folHlink"/>
          </a:solidFill>
          <a:ln w="12700" cap="rnd" cmpd="sng">
            <a:solidFill>
              <a:srgbClr val="FF9900"/>
            </a:solidFill>
            <a:prstDash val="solid"/>
            <a:round/>
            <a:headEnd type="none" w="med" len="med"/>
            <a:tailEnd type="none" w="med" len="med"/>
          </a:ln>
          <a:effectLst>
            <a:outerShdw dist="17961" dir="2700000" algn="ctr" rotWithShape="0">
              <a:schemeClr val="bg2"/>
            </a:outerShdw>
          </a:effectLst>
        </p:spPr>
        <p:txBody>
          <a:bodyPr/>
          <a:lstStyle/>
          <a:p>
            <a:pPr>
              <a:defRPr/>
            </a:pPr>
            <a:endParaRPr lang="zh-TW" altLang="en-US"/>
          </a:p>
        </p:txBody>
      </p:sp>
      <p:pic>
        <p:nvPicPr>
          <p:cNvPr id="1040" name="Picture 22" descr="d:\Users\B536\Desktop\ichiun05.jpg"/>
          <p:cNvPicPr>
            <a:picLocks noChangeArrowheads="1"/>
          </p:cNvPicPr>
          <p:nvPr/>
        </p:nvPicPr>
        <p:blipFill>
          <a:blip r:embed="rId10" cstate="print"/>
          <a:srcRect/>
          <a:stretch>
            <a:fillRect/>
          </a:stretch>
        </p:blipFill>
        <p:spPr bwMode="auto">
          <a:xfrm>
            <a:off x="6804025" y="4616450"/>
            <a:ext cx="2160588" cy="1692275"/>
          </a:xfrm>
          <a:prstGeom prst="rect">
            <a:avLst/>
          </a:prstGeom>
          <a:noFill/>
          <a:ln w="9525">
            <a:noFill/>
            <a:miter lim="800000"/>
            <a:headEnd/>
            <a:tailEnd/>
          </a:ln>
        </p:spPr>
      </p:pic>
      <p:sp>
        <p:nvSpPr>
          <p:cNvPr id="1041" name="Text Box 23"/>
          <p:cNvSpPr txBox="1">
            <a:spLocks noChangeArrowheads="1"/>
          </p:cNvSpPr>
          <p:nvPr/>
        </p:nvSpPr>
        <p:spPr bwMode="auto">
          <a:xfrm>
            <a:off x="6731000" y="4113213"/>
            <a:ext cx="2233613" cy="400050"/>
          </a:xfrm>
          <a:prstGeom prst="rect">
            <a:avLst/>
          </a:prstGeom>
          <a:noFill/>
          <a:ln w="9525">
            <a:noFill/>
            <a:miter lim="800000"/>
            <a:headEnd/>
            <a:tailEnd/>
          </a:ln>
        </p:spPr>
        <p:txBody>
          <a:bodyPr>
            <a:spAutoFit/>
          </a:bodyPr>
          <a:lstStyle/>
          <a:p>
            <a:r>
              <a:rPr lang="zh-TW" altLang="en-US" sz="2000" b="1">
                <a:solidFill>
                  <a:schemeClr val="accent1"/>
                </a:solidFill>
                <a:latin typeface="Arial" charset="0"/>
              </a:rPr>
              <a:t>江門</a:t>
            </a:r>
            <a:r>
              <a:rPr lang="en-US" altLang="zh-TW" sz="2000" b="1">
                <a:solidFill>
                  <a:schemeClr val="accent1"/>
                </a:solidFill>
                <a:latin typeface="Arial" charset="0"/>
              </a:rPr>
              <a:t>(Jiang Men)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31913" y="260350"/>
            <a:ext cx="7642225" cy="1143000"/>
          </a:xfrm>
        </p:spPr>
        <p:txBody>
          <a:bodyPr/>
          <a:lstStyle/>
          <a:p>
            <a:pPr eaLnBrk="1" hangingPunct="1"/>
            <a:r>
              <a:rPr lang="zh-TW" altLang="en-US" sz="3600" b="1">
                <a:solidFill>
                  <a:srgbClr val="FF00FF"/>
                </a:solidFill>
                <a:ea typeface="全真楷書" pitchFamily="49" charset="-120"/>
              </a:rPr>
              <a:t>營運項目</a:t>
            </a:r>
            <a:r>
              <a:rPr lang="en-US" altLang="zh-TW" sz="3200" b="1">
                <a:ea typeface="全真楷書" pitchFamily="49" charset="-120"/>
              </a:rPr>
              <a:t>Products </a:t>
            </a:r>
          </a:p>
        </p:txBody>
      </p:sp>
      <p:sp>
        <p:nvSpPr>
          <p:cNvPr id="9227" name="投影片編號版面配置區 7"/>
          <p:cNvSpPr>
            <a:spLocks noGrp="1"/>
          </p:cNvSpPr>
          <p:nvPr>
            <p:ph type="sldNum" sz="quarter" idx="12"/>
          </p:nvPr>
        </p:nvSpPr>
        <p:spPr>
          <a:xfrm>
            <a:off x="6951662" y="6248400"/>
            <a:ext cx="1905000" cy="457200"/>
          </a:xfrm>
        </p:spPr>
        <p:txBody>
          <a:bodyPr/>
          <a:lstStyle/>
          <a:p>
            <a:pPr>
              <a:defRPr/>
            </a:pPr>
            <a:fld id="{564A4DC2-90CE-4962-8CCA-7A20ECB6F981}" type="slidenum">
              <a:rPr lang="zh-TW" altLang="en-US" smtClean="0"/>
              <a:pPr>
                <a:defRPr/>
              </a:pPr>
              <a:t>6</a:t>
            </a:fld>
            <a:endParaRPr lang="en-US" altLang="zh-TW"/>
          </a:p>
        </p:txBody>
      </p:sp>
      <p:grpSp>
        <p:nvGrpSpPr>
          <p:cNvPr id="15364" name="Group 4"/>
          <p:cNvGrpSpPr>
            <a:grpSpLocks/>
          </p:cNvGrpSpPr>
          <p:nvPr/>
        </p:nvGrpSpPr>
        <p:grpSpPr bwMode="auto">
          <a:xfrm>
            <a:off x="323850" y="476250"/>
            <a:ext cx="896938" cy="504825"/>
            <a:chOff x="295" y="799"/>
            <a:chExt cx="2004" cy="910"/>
          </a:xfrm>
        </p:grpSpPr>
        <p:sp>
          <p:nvSpPr>
            <p:cNvPr id="15373" name="Rectangle 5"/>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5374" name="Picture 6"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
        <p:nvSpPr>
          <p:cNvPr id="15365" name="Text Box 8"/>
          <p:cNvSpPr txBox="1">
            <a:spLocks noChangeArrowheads="1"/>
          </p:cNvSpPr>
          <p:nvPr/>
        </p:nvSpPr>
        <p:spPr bwMode="auto">
          <a:xfrm>
            <a:off x="395288" y="3294063"/>
            <a:ext cx="1800225" cy="2943225"/>
          </a:xfrm>
          <a:prstGeom prst="rect">
            <a:avLst/>
          </a:prstGeom>
          <a:noFill/>
          <a:ln w="9525">
            <a:noFill/>
            <a:miter lim="800000"/>
            <a:headEnd/>
            <a:tailEnd/>
          </a:ln>
        </p:spPr>
        <p:txBody>
          <a:bodyPr/>
          <a:lstStyle/>
          <a:p>
            <a:pPr algn="l">
              <a:spcBef>
                <a:spcPct val="50000"/>
              </a:spcBef>
              <a:buFont typeface="Wingdings" pitchFamily="2" charset="2"/>
              <a:buNone/>
            </a:pPr>
            <a:r>
              <a:rPr lang="zh-TW" altLang="en-US" sz="2000" b="1" dirty="0">
                <a:latin typeface="Arial" charset="0"/>
                <a:ea typeface="標楷體" pitchFamily="65" charset="-120"/>
              </a:rPr>
              <a:t>台北</a:t>
            </a:r>
            <a:r>
              <a:rPr lang="zh-TW" altLang="en-US" sz="2000" b="1" dirty="0">
                <a:latin typeface="Tahoma" pitchFamily="34" charset="0"/>
                <a:ea typeface="標楷體" pitchFamily="65" charset="-120"/>
              </a:rPr>
              <a:t>公司</a:t>
            </a:r>
            <a:endParaRPr lang="zh-TW" altLang="en-US" sz="2000" b="1" dirty="0">
              <a:latin typeface="Arial" charset="0"/>
              <a:ea typeface="標楷體" pitchFamily="65" charset="-120"/>
            </a:endParaRPr>
          </a:p>
          <a:p>
            <a:pPr algn="l">
              <a:spcBef>
                <a:spcPct val="50000"/>
              </a:spcBef>
              <a:buFont typeface="Wingdings" pitchFamily="2" charset="2"/>
              <a:buNone/>
            </a:pPr>
            <a:r>
              <a:rPr lang="en-US" altLang="zh-TW" sz="2000" b="1" dirty="0">
                <a:latin typeface="Arial" charset="0"/>
                <a:ea typeface="標楷體" pitchFamily="65" charset="-120"/>
              </a:rPr>
              <a:t>Taipei</a:t>
            </a:r>
            <a:r>
              <a:rPr lang="zh-TW" altLang="en-US" sz="2000" b="1" dirty="0">
                <a:latin typeface="Arial" charset="0"/>
                <a:ea typeface="標楷體" pitchFamily="65" charset="-120"/>
              </a:rPr>
              <a:t> </a:t>
            </a:r>
            <a:endParaRPr lang="en-US" altLang="zh-TW" sz="2000" b="1" dirty="0">
              <a:latin typeface="Arial" charset="0"/>
              <a:ea typeface="標楷體" pitchFamily="65" charset="-120"/>
            </a:endParaRPr>
          </a:p>
          <a:p>
            <a:pPr algn="l"/>
            <a:endParaRPr lang="en-US" altLang="zh-TW" sz="2000" b="1" dirty="0">
              <a:latin typeface="Arial" charset="0"/>
            </a:endParaRPr>
          </a:p>
          <a:p>
            <a:pPr algn="l"/>
            <a:r>
              <a:rPr lang="en-US" altLang="ja-JP" sz="1800" dirty="0">
                <a:solidFill>
                  <a:srgbClr val="FF0000"/>
                </a:solidFill>
                <a:latin typeface="Arial" charset="0"/>
              </a:rPr>
              <a:t>L</a:t>
            </a:r>
            <a:r>
              <a:rPr lang="en-US" altLang="zh-TW" sz="1800" dirty="0">
                <a:solidFill>
                  <a:srgbClr val="FF0000"/>
                </a:solidFill>
                <a:latin typeface="Arial" charset="0"/>
              </a:rPr>
              <a:t>AMP</a:t>
            </a:r>
            <a:r>
              <a:rPr lang="zh-TW" altLang="en-US" sz="1800" dirty="0">
                <a:solidFill>
                  <a:srgbClr val="FF0000"/>
                </a:solidFill>
                <a:latin typeface="Arial" charset="0"/>
              </a:rPr>
              <a:t>型導線架</a:t>
            </a:r>
            <a:endParaRPr lang="ja-JP" altLang="en-US" sz="1800" dirty="0">
              <a:solidFill>
                <a:srgbClr val="FF0000"/>
              </a:solidFill>
              <a:latin typeface="Arial" charset="0"/>
            </a:endParaRPr>
          </a:p>
          <a:p>
            <a:pPr algn="l"/>
            <a:endParaRPr lang="en-US" altLang="ja-JP" sz="2000" dirty="0">
              <a:solidFill>
                <a:srgbClr val="FF0000"/>
              </a:solidFill>
              <a:latin typeface="Arial" charset="0"/>
            </a:endParaRPr>
          </a:p>
          <a:p>
            <a:pPr algn="l"/>
            <a:r>
              <a:rPr lang="en-US" altLang="ja-JP" sz="2000" dirty="0">
                <a:solidFill>
                  <a:srgbClr val="FF0000"/>
                </a:solidFill>
                <a:latin typeface="Arial" charset="0"/>
              </a:rPr>
              <a:t>SMD</a:t>
            </a:r>
            <a:r>
              <a:rPr lang="zh-TW" altLang="en-US" sz="2000" dirty="0">
                <a:solidFill>
                  <a:srgbClr val="FF0000"/>
                </a:solidFill>
                <a:latin typeface="Arial" charset="0"/>
              </a:rPr>
              <a:t>型導線架</a:t>
            </a:r>
            <a:endParaRPr lang="en-US" altLang="zh-TW" sz="2000" dirty="0">
              <a:solidFill>
                <a:srgbClr val="FF0000"/>
              </a:solidFill>
              <a:latin typeface="Arial" charset="0"/>
            </a:endParaRPr>
          </a:p>
          <a:p>
            <a:pPr algn="l"/>
            <a:endParaRPr lang="en-US" altLang="zh-TW" sz="2000" dirty="0">
              <a:solidFill>
                <a:srgbClr val="FF0000"/>
              </a:solidFill>
              <a:latin typeface="Arial" charset="0"/>
            </a:endParaRPr>
          </a:p>
          <a:p>
            <a:pPr algn="l"/>
            <a:r>
              <a:rPr lang="zh-TW" altLang="en-US" sz="2000" dirty="0">
                <a:solidFill>
                  <a:srgbClr val="FF0000"/>
                </a:solidFill>
                <a:latin typeface="Arial" charset="0"/>
              </a:rPr>
              <a:t>均熱片</a:t>
            </a:r>
            <a:endParaRPr lang="en-US" altLang="zh-TW" sz="2000" dirty="0">
              <a:solidFill>
                <a:srgbClr val="FF0000"/>
              </a:solidFill>
              <a:latin typeface="Arial" charset="0"/>
            </a:endParaRPr>
          </a:p>
          <a:p>
            <a:pPr algn="l"/>
            <a:endParaRPr lang="en-US" altLang="zh-TW" sz="2000" dirty="0">
              <a:solidFill>
                <a:srgbClr val="FF0000"/>
              </a:solidFill>
              <a:latin typeface="Arial" charset="0"/>
            </a:endParaRPr>
          </a:p>
        </p:txBody>
      </p:sp>
      <p:sp>
        <p:nvSpPr>
          <p:cNvPr id="15366" name="Text Box 10"/>
          <p:cNvSpPr txBox="1">
            <a:spLocks noChangeArrowheads="1"/>
          </p:cNvSpPr>
          <p:nvPr/>
        </p:nvSpPr>
        <p:spPr bwMode="auto">
          <a:xfrm>
            <a:off x="2555875" y="3249613"/>
            <a:ext cx="1800225" cy="2943225"/>
          </a:xfrm>
          <a:prstGeom prst="rect">
            <a:avLst/>
          </a:prstGeom>
          <a:noFill/>
          <a:ln w="9525">
            <a:noFill/>
            <a:miter lim="800000"/>
            <a:headEnd/>
            <a:tailEnd/>
          </a:ln>
        </p:spPr>
        <p:txBody>
          <a:bodyPr/>
          <a:lstStyle/>
          <a:p>
            <a:pPr algn="l">
              <a:spcBef>
                <a:spcPct val="50000"/>
              </a:spcBef>
              <a:buFont typeface="Wingdings" pitchFamily="2" charset="2"/>
              <a:buNone/>
            </a:pPr>
            <a:r>
              <a:rPr lang="zh-TW" altLang="en-US" sz="2000" b="1" dirty="0">
                <a:latin typeface="Arial" charset="0"/>
                <a:ea typeface="標楷體" pitchFamily="65" charset="-120"/>
              </a:rPr>
              <a:t>昆山</a:t>
            </a:r>
            <a:r>
              <a:rPr lang="zh-TW" altLang="en-US" sz="2000" b="1" dirty="0">
                <a:latin typeface="Tahoma" pitchFamily="34" charset="0"/>
                <a:ea typeface="標楷體" pitchFamily="65" charset="-120"/>
              </a:rPr>
              <a:t>公司</a:t>
            </a:r>
            <a:endParaRPr lang="zh-TW" altLang="en-US" sz="2000" b="1" dirty="0">
              <a:latin typeface="Arial" charset="0"/>
              <a:ea typeface="標楷體" pitchFamily="65" charset="-120"/>
            </a:endParaRPr>
          </a:p>
          <a:p>
            <a:pPr algn="l">
              <a:spcBef>
                <a:spcPct val="50000"/>
              </a:spcBef>
              <a:buFont typeface="Wingdings" pitchFamily="2" charset="2"/>
              <a:buNone/>
            </a:pPr>
            <a:r>
              <a:rPr lang="en-US" altLang="zh-TW" sz="2000" b="1" dirty="0">
                <a:latin typeface="Arial" charset="0"/>
                <a:ea typeface="標楷體" pitchFamily="65" charset="-120"/>
              </a:rPr>
              <a:t>Kun Shan</a:t>
            </a:r>
          </a:p>
          <a:p>
            <a:pPr algn="l"/>
            <a:endParaRPr lang="en-US" altLang="zh-TW" sz="2000" dirty="0">
              <a:solidFill>
                <a:schemeClr val="folHlink"/>
              </a:solidFill>
              <a:latin typeface="Arial" charset="0"/>
            </a:endParaRPr>
          </a:p>
          <a:p>
            <a:pPr algn="l"/>
            <a:r>
              <a:rPr lang="zh-TW" altLang="en-US" sz="2000" dirty="0">
                <a:solidFill>
                  <a:srgbClr val="FF0000"/>
                </a:solidFill>
                <a:latin typeface="Arial" charset="0"/>
              </a:rPr>
              <a:t>電視背光模組</a:t>
            </a:r>
            <a:endParaRPr lang="en-US" altLang="zh-TW" sz="2000" dirty="0">
              <a:solidFill>
                <a:srgbClr val="FF0000"/>
              </a:solidFill>
              <a:latin typeface="Arial" charset="0"/>
            </a:endParaRPr>
          </a:p>
        </p:txBody>
      </p:sp>
      <p:sp>
        <p:nvSpPr>
          <p:cNvPr id="13322" name="Text Box 11"/>
          <p:cNvSpPr txBox="1">
            <a:spLocks noChangeArrowheads="1"/>
          </p:cNvSpPr>
          <p:nvPr/>
        </p:nvSpPr>
        <p:spPr bwMode="auto">
          <a:xfrm>
            <a:off x="4932363" y="3294063"/>
            <a:ext cx="1800225" cy="2943225"/>
          </a:xfrm>
          <a:prstGeom prst="rect">
            <a:avLst/>
          </a:prstGeom>
          <a:noFill/>
          <a:ln w="9525">
            <a:noFill/>
            <a:miter lim="800000"/>
            <a:headEnd/>
            <a:tailEnd/>
          </a:ln>
        </p:spPr>
        <p:txBody>
          <a:bodyPr/>
          <a:lstStyle/>
          <a:p>
            <a:pPr algn="l">
              <a:spcBef>
                <a:spcPct val="50000"/>
              </a:spcBef>
              <a:buFont typeface="Wingdings" pitchFamily="2" charset="2"/>
              <a:buNone/>
              <a:defRPr/>
            </a:pPr>
            <a:r>
              <a:rPr lang="zh-TW" altLang="en-US" sz="2000" b="1" dirty="0">
                <a:latin typeface="Tahoma" pitchFamily="34" charset="0"/>
                <a:ea typeface="標楷體" pitchFamily="65" charset="-120"/>
              </a:rPr>
              <a:t>立誠公司</a:t>
            </a:r>
            <a:endParaRPr lang="zh-TW" altLang="en-US" sz="2000" b="1" dirty="0">
              <a:latin typeface="Arial" charset="0"/>
              <a:ea typeface="標楷體" pitchFamily="65" charset="-120"/>
            </a:endParaRPr>
          </a:p>
          <a:p>
            <a:pPr algn="l">
              <a:spcBef>
                <a:spcPct val="50000"/>
              </a:spcBef>
              <a:buFont typeface="Wingdings" pitchFamily="2" charset="2"/>
              <a:buNone/>
              <a:defRPr/>
            </a:pPr>
            <a:r>
              <a:rPr lang="en-US" altLang="zh-TW" sz="2000" b="1" dirty="0" err="1">
                <a:latin typeface="Arial" charset="0"/>
                <a:ea typeface="標楷體" pitchFamily="65" charset="-120"/>
              </a:rPr>
              <a:t>Ecocera</a:t>
            </a:r>
            <a:endParaRPr lang="en-US" altLang="zh-TW" sz="2000" b="1" dirty="0">
              <a:latin typeface="Arial" charset="0"/>
              <a:ea typeface="標楷體" pitchFamily="65" charset="-120"/>
            </a:endParaRPr>
          </a:p>
          <a:p>
            <a:pPr algn="l">
              <a:defRPr/>
            </a:pPr>
            <a:endParaRPr lang="en-US" altLang="zh-TW" sz="1800" dirty="0">
              <a:solidFill>
                <a:schemeClr val="folHlink"/>
              </a:solidFill>
              <a:latin typeface="Tahoma" pitchFamily="34" charset="0"/>
            </a:endParaRPr>
          </a:p>
          <a:p>
            <a:pPr algn="l">
              <a:defRPr/>
            </a:pPr>
            <a:r>
              <a:rPr lang="zh-TW" altLang="en-US" sz="2000" dirty="0">
                <a:solidFill>
                  <a:srgbClr val="FF0000"/>
                </a:solidFill>
                <a:latin typeface="新細明體" pitchFamily="18" charset="-120"/>
                <a:cs typeface="Arial" charset="0"/>
              </a:rPr>
              <a:t>陶瓷電路板</a:t>
            </a:r>
            <a:endParaRPr lang="en-US" altLang="zh-TW" sz="2000" dirty="0">
              <a:solidFill>
                <a:srgbClr val="FF0000"/>
              </a:solidFill>
              <a:latin typeface="新細明體" pitchFamily="18" charset="-120"/>
              <a:cs typeface="Arial" charset="0"/>
            </a:endParaRPr>
          </a:p>
          <a:p>
            <a:pPr algn="l">
              <a:defRPr/>
            </a:pPr>
            <a:endParaRPr lang="en-US" altLang="ja-JP" sz="1800" b="1" dirty="0">
              <a:solidFill>
                <a:schemeClr val="folHlink"/>
              </a:solidFill>
            </a:endParaRPr>
          </a:p>
        </p:txBody>
      </p:sp>
      <p:pic>
        <p:nvPicPr>
          <p:cNvPr id="15368" name="Picture 13" descr="ic_p40"/>
          <p:cNvPicPr>
            <a:picLocks noChangeAspect="1" noChangeArrowheads="1"/>
          </p:cNvPicPr>
          <p:nvPr/>
        </p:nvPicPr>
        <p:blipFill>
          <a:blip r:embed="rId3" cstate="print"/>
          <a:srcRect/>
          <a:stretch>
            <a:fillRect/>
          </a:stretch>
        </p:blipFill>
        <p:spPr bwMode="auto">
          <a:xfrm>
            <a:off x="323850" y="1700213"/>
            <a:ext cx="1846263" cy="1441450"/>
          </a:xfrm>
          <a:prstGeom prst="rect">
            <a:avLst/>
          </a:prstGeom>
          <a:noFill/>
          <a:ln w="9525">
            <a:solidFill>
              <a:srgbClr val="996633"/>
            </a:solidFill>
            <a:miter lim="800000"/>
            <a:headEnd/>
            <a:tailEnd/>
          </a:ln>
        </p:spPr>
      </p:pic>
      <p:pic>
        <p:nvPicPr>
          <p:cNvPr id="286735" name="Picture 15" descr="ꘈ࠿ꘐ࠿x"/>
          <p:cNvPicPr>
            <a:picLocks noChangeAspect="1" noChangeArrowheads="1"/>
          </p:cNvPicPr>
          <p:nvPr/>
        </p:nvPicPr>
        <p:blipFill>
          <a:blip r:embed="rId4" cstate="print"/>
          <a:srcRect/>
          <a:stretch>
            <a:fillRect/>
          </a:stretch>
        </p:blipFill>
        <p:spPr bwMode="auto">
          <a:xfrm>
            <a:off x="2411413" y="1700213"/>
            <a:ext cx="2101850" cy="1439862"/>
          </a:xfrm>
          <a:prstGeom prst="rect">
            <a:avLst/>
          </a:prstGeom>
          <a:noFill/>
          <a:ln w="9525">
            <a:noFill/>
            <a:miter lim="800000"/>
            <a:headEnd/>
            <a:tailEnd/>
          </a:ln>
          <a:effectLst>
            <a:outerShdw dist="35921" dir="2700000" algn="ctr" rotWithShape="0">
              <a:srgbClr val="808080"/>
            </a:outerShdw>
          </a:effectLst>
        </p:spPr>
      </p:pic>
      <p:pic>
        <p:nvPicPr>
          <p:cNvPr id="15370" name="Picture 25"/>
          <p:cNvPicPr>
            <a:picLocks noChangeAspect="1" noChangeArrowheads="1"/>
          </p:cNvPicPr>
          <p:nvPr/>
        </p:nvPicPr>
        <p:blipFill>
          <a:blip r:embed="rId5" cstate="print"/>
          <a:srcRect l="48721" t="7384" b="26910"/>
          <a:stretch>
            <a:fillRect/>
          </a:stretch>
        </p:blipFill>
        <p:spPr bwMode="auto">
          <a:xfrm>
            <a:off x="4787900" y="1692275"/>
            <a:ext cx="2019300" cy="1520825"/>
          </a:xfrm>
          <a:prstGeom prst="rect">
            <a:avLst/>
          </a:prstGeom>
          <a:noFill/>
          <a:ln w="6350" algn="ctr">
            <a:noFill/>
            <a:miter lim="800000"/>
            <a:headEnd/>
            <a:tailEnd/>
          </a:ln>
        </p:spPr>
      </p:pic>
      <p:pic>
        <p:nvPicPr>
          <p:cNvPr id="15371" name="Picture 22" descr="d:\Users\B536\Desktop\ichiun05.jpg"/>
          <p:cNvPicPr>
            <a:picLocks noChangeAspect="1" noChangeArrowheads="1"/>
          </p:cNvPicPr>
          <p:nvPr/>
        </p:nvPicPr>
        <p:blipFill>
          <a:blip r:embed="rId6" cstate="print"/>
          <a:srcRect/>
          <a:stretch>
            <a:fillRect/>
          </a:stretch>
        </p:blipFill>
        <p:spPr bwMode="auto">
          <a:xfrm>
            <a:off x="7017196" y="1700213"/>
            <a:ext cx="2019300" cy="1582737"/>
          </a:xfrm>
          <a:prstGeom prst="rect">
            <a:avLst/>
          </a:prstGeom>
          <a:noFill/>
          <a:ln w="9525">
            <a:noFill/>
            <a:miter lim="800000"/>
            <a:headEnd/>
            <a:tailEnd/>
          </a:ln>
        </p:spPr>
      </p:pic>
      <p:sp>
        <p:nvSpPr>
          <p:cNvPr id="15372" name="Text Box 11"/>
          <p:cNvSpPr txBox="1">
            <a:spLocks noChangeArrowheads="1"/>
          </p:cNvSpPr>
          <p:nvPr/>
        </p:nvSpPr>
        <p:spPr bwMode="auto">
          <a:xfrm>
            <a:off x="6984776" y="3294063"/>
            <a:ext cx="2123728" cy="2943225"/>
          </a:xfrm>
          <a:prstGeom prst="rect">
            <a:avLst/>
          </a:prstGeom>
          <a:noFill/>
          <a:ln w="9525">
            <a:noFill/>
            <a:miter lim="800000"/>
            <a:headEnd/>
            <a:tailEnd/>
          </a:ln>
        </p:spPr>
        <p:txBody>
          <a:bodyPr/>
          <a:lstStyle/>
          <a:p>
            <a:pPr algn="l">
              <a:spcBef>
                <a:spcPct val="50000"/>
              </a:spcBef>
              <a:buFont typeface="Wingdings" pitchFamily="2" charset="2"/>
              <a:buNone/>
            </a:pPr>
            <a:r>
              <a:rPr lang="zh-TW" altLang="en-US" sz="2000" b="1" dirty="0">
                <a:latin typeface="Tahoma" pitchFamily="34" charset="0"/>
                <a:ea typeface="標楷體" pitchFamily="65" charset="-120"/>
              </a:rPr>
              <a:t>江門公司</a:t>
            </a:r>
            <a:endParaRPr lang="en-US" altLang="zh-TW" sz="2000" b="1" dirty="0">
              <a:latin typeface="Tahoma" pitchFamily="34" charset="0"/>
              <a:ea typeface="標楷體" pitchFamily="65" charset="-120"/>
            </a:endParaRPr>
          </a:p>
          <a:p>
            <a:pPr algn="l">
              <a:spcBef>
                <a:spcPct val="50000"/>
              </a:spcBef>
              <a:buFont typeface="Wingdings" pitchFamily="2" charset="2"/>
              <a:buNone/>
            </a:pPr>
            <a:r>
              <a:rPr lang="en-US" altLang="zh-TW" sz="2000" b="1" dirty="0">
                <a:latin typeface="Arial" charset="0"/>
                <a:ea typeface="標楷體" pitchFamily="65" charset="-120"/>
              </a:rPr>
              <a:t>Jiang Men</a:t>
            </a:r>
          </a:p>
          <a:p>
            <a:pPr algn="l"/>
            <a:endParaRPr lang="en-US" altLang="zh-TW" sz="1800" dirty="0">
              <a:solidFill>
                <a:schemeClr val="folHlink"/>
              </a:solidFill>
              <a:latin typeface="Tahoma" pitchFamily="34" charset="0"/>
            </a:endParaRPr>
          </a:p>
          <a:p>
            <a:pPr algn="l"/>
            <a:r>
              <a:rPr lang="en-US" altLang="ja-JP" sz="1800" dirty="0">
                <a:solidFill>
                  <a:srgbClr val="FF0000"/>
                </a:solidFill>
                <a:latin typeface="Arial" charset="0"/>
              </a:rPr>
              <a:t>L</a:t>
            </a:r>
            <a:r>
              <a:rPr lang="en-US" altLang="zh-TW" sz="1800" dirty="0">
                <a:solidFill>
                  <a:srgbClr val="FF0000"/>
                </a:solidFill>
                <a:latin typeface="Arial" charset="0"/>
              </a:rPr>
              <a:t>AMP</a:t>
            </a:r>
            <a:r>
              <a:rPr lang="zh-TW" altLang="en-US" sz="1800" dirty="0">
                <a:solidFill>
                  <a:srgbClr val="FF0000"/>
                </a:solidFill>
                <a:latin typeface="Arial" charset="0"/>
              </a:rPr>
              <a:t>型導線架</a:t>
            </a:r>
            <a:endParaRPr lang="en-US" altLang="zh-TW" sz="1800" dirty="0">
              <a:solidFill>
                <a:srgbClr val="FF0000"/>
              </a:solidFill>
              <a:latin typeface="Arial" charset="0"/>
            </a:endParaRPr>
          </a:p>
          <a:p>
            <a:pPr algn="l"/>
            <a:endParaRPr lang="en-US" altLang="ja-JP" sz="1800" dirty="0">
              <a:solidFill>
                <a:srgbClr val="FF0000"/>
              </a:solidFill>
              <a:latin typeface="Arial" charset="0"/>
            </a:endParaRPr>
          </a:p>
          <a:p>
            <a:pPr algn="l"/>
            <a:r>
              <a:rPr lang="en-US" altLang="ja-JP" sz="1800" dirty="0">
                <a:solidFill>
                  <a:srgbClr val="FF0000"/>
                </a:solidFill>
                <a:latin typeface="Arial" charset="0"/>
              </a:rPr>
              <a:t>IC</a:t>
            </a:r>
            <a:r>
              <a:rPr lang="zh-TW" altLang="en-US" sz="1800" dirty="0">
                <a:solidFill>
                  <a:srgbClr val="FF0000"/>
                </a:solidFill>
                <a:latin typeface="Arial" charset="0"/>
              </a:rPr>
              <a:t>導線架</a:t>
            </a:r>
            <a:endParaRPr lang="ja-JP" altLang="en-US" sz="1800" dirty="0">
              <a:solidFill>
                <a:srgbClr val="FF0000"/>
              </a:solidFill>
              <a:latin typeface="Arial" charset="0"/>
            </a:endParaRPr>
          </a:p>
          <a:p>
            <a:pPr algn="l"/>
            <a:endParaRPr lang="en-US" altLang="ja-JP" sz="1800" b="1" dirty="0">
              <a:solidFill>
                <a:schemeClr val="folHlink"/>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p:cNvSpPr>
            <a:spLocks noGrp="1" noChangeArrowheads="1"/>
          </p:cNvSpPr>
          <p:nvPr>
            <p:ph type="title" sz="quarter"/>
          </p:nvPr>
        </p:nvSpPr>
        <p:spPr>
          <a:xfrm>
            <a:off x="1258888" y="333375"/>
            <a:ext cx="8027987" cy="647700"/>
          </a:xfrm>
        </p:spPr>
        <p:txBody>
          <a:bodyPr/>
          <a:lstStyle/>
          <a:p>
            <a:pPr eaLnBrk="1" hangingPunct="1"/>
            <a:r>
              <a:rPr lang="en-US" altLang="zh-TW" sz="2400" b="1">
                <a:solidFill>
                  <a:srgbClr val="FF00FF"/>
                </a:solidFill>
                <a:ea typeface="全真楷書" pitchFamily="49" charset="-120"/>
              </a:rPr>
              <a:t> </a:t>
            </a:r>
            <a:r>
              <a:rPr lang="zh-TW" altLang="en-US" sz="2400" b="1">
                <a:solidFill>
                  <a:srgbClr val="FF00FF"/>
                </a:solidFill>
                <a:ea typeface="全真楷書" pitchFamily="49" charset="-120"/>
              </a:rPr>
              <a:t>市場分佈</a:t>
            </a:r>
            <a:r>
              <a:rPr lang="en-US" altLang="zh-TW" sz="2400" b="1">
                <a:ea typeface="全真楷書" pitchFamily="49" charset="-120"/>
              </a:rPr>
              <a:t>The Major Markets Distribution</a:t>
            </a:r>
            <a:endParaRPr lang="en-US" altLang="zh-TW" sz="2400" b="1">
              <a:solidFill>
                <a:srgbClr val="FF00FF"/>
              </a:solidFill>
              <a:ea typeface="全真楷書" pitchFamily="49" charset="-120"/>
            </a:endParaRPr>
          </a:p>
        </p:txBody>
      </p:sp>
      <p:sp>
        <p:nvSpPr>
          <p:cNvPr id="10242" name="投影片編號版面配置區 8"/>
          <p:cNvSpPr>
            <a:spLocks noGrp="1"/>
          </p:cNvSpPr>
          <p:nvPr>
            <p:ph type="sldNum" sz="quarter" idx="12"/>
          </p:nvPr>
        </p:nvSpPr>
        <p:spPr/>
        <p:txBody>
          <a:bodyPr>
            <a:normAutofit/>
          </a:bodyPr>
          <a:lstStyle/>
          <a:p>
            <a:pPr>
              <a:defRPr/>
            </a:pPr>
            <a:fld id="{1F46213C-6E8F-4A64-A275-77AAC08C890C}" type="slidenum">
              <a:rPr lang="zh-TW" altLang="en-US" smtClean="0"/>
              <a:pPr>
                <a:defRPr/>
              </a:pPr>
              <a:t>7</a:t>
            </a:fld>
            <a:endParaRPr lang="en-US" altLang="zh-TW"/>
          </a:p>
        </p:txBody>
      </p:sp>
      <p:grpSp>
        <p:nvGrpSpPr>
          <p:cNvPr id="2054" name="Group 9"/>
          <p:cNvGrpSpPr>
            <a:grpSpLocks/>
          </p:cNvGrpSpPr>
          <p:nvPr/>
        </p:nvGrpSpPr>
        <p:grpSpPr bwMode="auto">
          <a:xfrm>
            <a:off x="323850" y="404813"/>
            <a:ext cx="896938" cy="504825"/>
            <a:chOff x="295" y="799"/>
            <a:chExt cx="2004" cy="910"/>
          </a:xfrm>
        </p:grpSpPr>
        <p:sp>
          <p:nvSpPr>
            <p:cNvPr id="2057" name="Rectangle 10"/>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2058" name="Picture 11" descr="logo-a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graphicFrame>
        <p:nvGraphicFramePr>
          <p:cNvPr id="11" name="圖表 16"/>
          <p:cNvGraphicFramePr>
            <a:graphicFrameLocks/>
          </p:cNvGraphicFramePr>
          <p:nvPr>
            <p:extLst>
              <p:ext uri="{D42A27DB-BD31-4B8C-83A1-F6EECF244321}">
                <p14:modId xmlns:p14="http://schemas.microsoft.com/office/powerpoint/2010/main" val="933018760"/>
              </p:ext>
            </p:extLst>
          </p:nvPr>
        </p:nvGraphicFramePr>
        <p:xfrm>
          <a:off x="0" y="2636912"/>
          <a:ext cx="5205413" cy="3379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圖表 17"/>
          <p:cNvGraphicFramePr>
            <a:graphicFrameLocks/>
          </p:cNvGraphicFramePr>
          <p:nvPr>
            <p:extLst>
              <p:ext uri="{D42A27DB-BD31-4B8C-83A1-F6EECF244321}">
                <p14:modId xmlns:p14="http://schemas.microsoft.com/office/powerpoint/2010/main" val="3515399329"/>
              </p:ext>
            </p:extLst>
          </p:nvPr>
        </p:nvGraphicFramePr>
        <p:xfrm>
          <a:off x="4067175" y="2349500"/>
          <a:ext cx="5353050" cy="3544888"/>
        </p:xfrm>
        <a:graphic>
          <a:graphicData uri="http://schemas.openxmlformats.org/drawingml/2006/chart">
            <c:chart xmlns:c="http://schemas.openxmlformats.org/drawingml/2006/chart" xmlns:r="http://schemas.openxmlformats.org/officeDocument/2006/relationships" r:id="rId5"/>
          </a:graphicData>
        </a:graphic>
      </p:graphicFrame>
      <p:sp>
        <p:nvSpPr>
          <p:cNvPr id="2055" name="AutoShape 4"/>
          <p:cNvSpPr>
            <a:spLocks noChangeArrowheads="1"/>
          </p:cNvSpPr>
          <p:nvPr/>
        </p:nvSpPr>
        <p:spPr bwMode="auto">
          <a:xfrm>
            <a:off x="1476375" y="1916113"/>
            <a:ext cx="1441450" cy="431800"/>
          </a:xfrm>
          <a:prstGeom prst="flowChartProcess">
            <a:avLst/>
          </a:prstGeom>
          <a:solidFill>
            <a:srgbClr val="C0C0C0"/>
          </a:solidFill>
          <a:ln w="9525" algn="ctr">
            <a:noFill/>
            <a:miter lim="800000"/>
            <a:headEnd/>
            <a:tailEnd/>
          </a:ln>
        </p:spPr>
        <p:txBody>
          <a:bodyPr wrap="none" anchor="ctr"/>
          <a:lstStyle/>
          <a:p>
            <a:r>
              <a:rPr lang="en-US" altLang="zh-TW" sz="2400" b="1" dirty="0">
                <a:solidFill>
                  <a:srgbClr val="CC3399"/>
                </a:solidFill>
              </a:rPr>
              <a:t>2023</a:t>
            </a:r>
            <a:endParaRPr lang="zh-TW" altLang="en-US" sz="2400" b="1" dirty="0">
              <a:solidFill>
                <a:srgbClr val="CC3399"/>
              </a:solidFill>
            </a:endParaRPr>
          </a:p>
        </p:txBody>
      </p:sp>
      <p:sp>
        <p:nvSpPr>
          <p:cNvPr id="2056" name="AutoShape 9"/>
          <p:cNvSpPr>
            <a:spLocks noChangeArrowheads="1"/>
          </p:cNvSpPr>
          <p:nvPr/>
        </p:nvSpPr>
        <p:spPr bwMode="auto">
          <a:xfrm flipH="1">
            <a:off x="6588125" y="1916113"/>
            <a:ext cx="1368425" cy="431800"/>
          </a:xfrm>
          <a:prstGeom prst="flowChartProcess">
            <a:avLst/>
          </a:prstGeom>
          <a:solidFill>
            <a:srgbClr val="C0C0C0"/>
          </a:solidFill>
          <a:ln w="9525" algn="ctr">
            <a:noFill/>
            <a:miter lim="800000"/>
            <a:headEnd/>
            <a:tailEnd/>
          </a:ln>
        </p:spPr>
        <p:txBody>
          <a:bodyPr wrap="none" anchor="ctr"/>
          <a:lstStyle/>
          <a:p>
            <a:r>
              <a:rPr lang="en-US" altLang="zh-TW" sz="2400" b="1" dirty="0">
                <a:solidFill>
                  <a:srgbClr val="CC3399"/>
                </a:solidFill>
              </a:rPr>
              <a:t>2024Q2</a:t>
            </a:r>
            <a:endParaRPr lang="zh-TW" altLang="en-US" sz="2400" b="1" dirty="0">
              <a:solidFill>
                <a:srgbClr val="CC3399"/>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p:cNvGraphicFramePr>
            <a:graphicFrameLocks noGrp="1" noChangeAspect="1"/>
          </p:cNvGraphicFramePr>
          <p:nvPr>
            <p:ph sz="half" idx="1"/>
            <p:extLst>
              <p:ext uri="{D42A27DB-BD31-4B8C-83A1-F6EECF244321}">
                <p14:modId xmlns:p14="http://schemas.microsoft.com/office/powerpoint/2010/main" val="2886183492"/>
              </p:ext>
            </p:extLst>
          </p:nvPr>
        </p:nvGraphicFramePr>
        <p:xfrm>
          <a:off x="50800" y="2306638"/>
          <a:ext cx="4394200" cy="3067050"/>
        </p:xfrm>
        <a:graphic>
          <a:graphicData uri="http://schemas.openxmlformats.org/drawingml/2006/chart">
            <c:chart xmlns:c="http://schemas.openxmlformats.org/drawingml/2006/chart" xmlns:r="http://schemas.openxmlformats.org/officeDocument/2006/relationships" r:id="rId2"/>
          </a:graphicData>
        </a:graphic>
      </p:graphicFrame>
      <p:sp>
        <p:nvSpPr>
          <p:cNvPr id="11266" name="投影片編號版面配置區 6"/>
          <p:cNvSpPr>
            <a:spLocks noGrp="1"/>
          </p:cNvSpPr>
          <p:nvPr>
            <p:ph type="sldNum" sz="quarter" idx="12"/>
          </p:nvPr>
        </p:nvSpPr>
        <p:spPr/>
        <p:txBody>
          <a:bodyPr>
            <a:normAutofit/>
          </a:bodyPr>
          <a:lstStyle/>
          <a:p>
            <a:pPr>
              <a:defRPr/>
            </a:pPr>
            <a:fld id="{55257E92-EA2E-4DCD-9A13-44CC2DAEC924}" type="slidenum">
              <a:rPr lang="zh-TW" altLang="en-US"/>
              <a:pPr>
                <a:defRPr/>
              </a:pPr>
              <a:t>8</a:t>
            </a:fld>
            <a:endParaRPr lang="en-US" altLang="zh-TW"/>
          </a:p>
        </p:txBody>
      </p:sp>
      <p:sp>
        <p:nvSpPr>
          <p:cNvPr id="3077" name="AutoShape 4"/>
          <p:cNvSpPr>
            <a:spLocks noChangeArrowheads="1"/>
          </p:cNvSpPr>
          <p:nvPr/>
        </p:nvSpPr>
        <p:spPr bwMode="auto">
          <a:xfrm>
            <a:off x="1258888" y="1700213"/>
            <a:ext cx="1441450" cy="431800"/>
          </a:xfrm>
          <a:prstGeom prst="flowChartProcess">
            <a:avLst/>
          </a:prstGeom>
          <a:solidFill>
            <a:srgbClr val="C0C0C0"/>
          </a:solidFill>
          <a:ln w="9525" algn="ctr">
            <a:noFill/>
            <a:miter lim="800000"/>
            <a:headEnd/>
            <a:tailEnd/>
          </a:ln>
        </p:spPr>
        <p:txBody>
          <a:bodyPr wrap="none" anchor="ctr"/>
          <a:lstStyle/>
          <a:p>
            <a:r>
              <a:rPr lang="en-US" altLang="zh-TW" sz="2400" b="1" dirty="0">
                <a:solidFill>
                  <a:srgbClr val="CC3399"/>
                </a:solidFill>
              </a:rPr>
              <a:t>2023</a:t>
            </a:r>
            <a:endParaRPr lang="zh-TW" altLang="en-US" sz="2400" b="1" dirty="0">
              <a:solidFill>
                <a:srgbClr val="CC3399"/>
              </a:solidFill>
            </a:endParaRPr>
          </a:p>
        </p:txBody>
      </p:sp>
      <p:grpSp>
        <p:nvGrpSpPr>
          <p:cNvPr id="3078" name="Group 5"/>
          <p:cNvGrpSpPr>
            <a:grpSpLocks/>
          </p:cNvGrpSpPr>
          <p:nvPr/>
        </p:nvGrpSpPr>
        <p:grpSpPr bwMode="auto">
          <a:xfrm>
            <a:off x="468313" y="333375"/>
            <a:ext cx="896937" cy="504825"/>
            <a:chOff x="295" y="799"/>
            <a:chExt cx="2004" cy="910"/>
          </a:xfrm>
        </p:grpSpPr>
        <p:sp>
          <p:nvSpPr>
            <p:cNvPr id="3081" name="Rectangle 6"/>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3082" name="Picture 7" descr="logo-a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
        <p:nvSpPr>
          <p:cNvPr id="296968" name="Rectangle 8"/>
          <p:cNvSpPr>
            <a:spLocks noChangeArrowheads="1"/>
          </p:cNvSpPr>
          <p:nvPr/>
        </p:nvSpPr>
        <p:spPr bwMode="auto">
          <a:xfrm>
            <a:off x="1476375" y="404813"/>
            <a:ext cx="4824413" cy="461962"/>
          </a:xfrm>
          <a:prstGeom prst="rect">
            <a:avLst/>
          </a:prstGeom>
          <a:noFill/>
          <a:ln w="9525" algn="ctr">
            <a:noFill/>
            <a:miter lim="800000"/>
            <a:headEnd/>
            <a:tailEnd/>
          </a:ln>
          <a:effectLst/>
        </p:spPr>
        <p:txBody>
          <a:bodyPr>
            <a:spAutoFit/>
          </a:bodyPr>
          <a:lstStyle/>
          <a:p>
            <a:pPr algn="l">
              <a:defRPr/>
            </a:pPr>
            <a:r>
              <a:rPr lang="zh-TW" altLang="en-US" sz="2400" b="1" dirty="0">
                <a:solidFill>
                  <a:schemeClr val="tx2"/>
                </a:solidFill>
                <a:effectLst>
                  <a:outerShdw blurRad="38100" dist="38100" dir="2700000" algn="tl">
                    <a:srgbClr val="000000"/>
                  </a:outerShdw>
                </a:effectLst>
                <a:latin typeface="+mj-lt"/>
              </a:rPr>
              <a:t>營收比重</a:t>
            </a:r>
            <a:r>
              <a:rPr lang="en-US" altLang="zh-TW" sz="2400" b="1" dirty="0">
                <a:solidFill>
                  <a:schemeClr val="tx2"/>
                </a:solidFill>
                <a:effectLst>
                  <a:outerShdw blurRad="38100" dist="38100" dir="2700000" algn="tl">
                    <a:srgbClr val="000000"/>
                  </a:outerShdw>
                </a:effectLst>
                <a:latin typeface="+mj-lt"/>
              </a:rPr>
              <a:t>Sales Distribution</a:t>
            </a:r>
            <a:endParaRPr lang="zh-TW" altLang="en-US" sz="2400" b="1" dirty="0">
              <a:solidFill>
                <a:schemeClr val="tx2"/>
              </a:solidFill>
              <a:effectLst>
                <a:outerShdw blurRad="38100" dist="38100" dir="2700000" algn="tl">
                  <a:srgbClr val="000000"/>
                </a:outerShdw>
              </a:effectLst>
              <a:latin typeface="+mj-lt"/>
            </a:endParaRPr>
          </a:p>
        </p:txBody>
      </p:sp>
      <p:sp>
        <p:nvSpPr>
          <p:cNvPr id="3080" name="AutoShape 9"/>
          <p:cNvSpPr>
            <a:spLocks noChangeArrowheads="1"/>
          </p:cNvSpPr>
          <p:nvPr/>
        </p:nvSpPr>
        <p:spPr bwMode="auto">
          <a:xfrm flipH="1">
            <a:off x="6659563" y="1628775"/>
            <a:ext cx="1368425" cy="431800"/>
          </a:xfrm>
          <a:prstGeom prst="flowChartProcess">
            <a:avLst/>
          </a:prstGeom>
          <a:solidFill>
            <a:srgbClr val="C0C0C0"/>
          </a:solidFill>
          <a:ln w="9525" algn="ctr">
            <a:noFill/>
            <a:miter lim="800000"/>
            <a:headEnd/>
            <a:tailEnd/>
          </a:ln>
        </p:spPr>
        <p:txBody>
          <a:bodyPr wrap="none" anchor="ctr"/>
          <a:lstStyle/>
          <a:p>
            <a:r>
              <a:rPr lang="en-US" altLang="zh-TW" sz="2400" b="1" dirty="0">
                <a:solidFill>
                  <a:srgbClr val="CC3399"/>
                </a:solidFill>
              </a:rPr>
              <a:t>2024Q2</a:t>
            </a:r>
            <a:endParaRPr lang="zh-TW" altLang="en-US" sz="2400" b="1" dirty="0">
              <a:solidFill>
                <a:srgbClr val="CC3399"/>
              </a:solidFill>
            </a:endParaRPr>
          </a:p>
        </p:txBody>
      </p:sp>
      <p:graphicFrame>
        <p:nvGraphicFramePr>
          <p:cNvPr id="12" name="Object 34"/>
          <p:cNvGraphicFramePr>
            <a:graphicFrameLocks noChangeAspect="1"/>
          </p:cNvGraphicFramePr>
          <p:nvPr>
            <p:extLst>
              <p:ext uri="{D42A27DB-BD31-4B8C-83A1-F6EECF244321}">
                <p14:modId xmlns:p14="http://schemas.microsoft.com/office/powerpoint/2010/main" val="3266279438"/>
              </p:ext>
            </p:extLst>
          </p:nvPr>
        </p:nvGraphicFramePr>
        <p:xfrm>
          <a:off x="4591050" y="2327275"/>
          <a:ext cx="4394200" cy="30670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0"/>
          <p:cNvSpPr>
            <a:spLocks noGrp="1" noChangeArrowheads="1"/>
          </p:cNvSpPr>
          <p:nvPr>
            <p:ph type="title"/>
          </p:nvPr>
        </p:nvSpPr>
        <p:spPr>
          <a:xfrm>
            <a:off x="1187450" y="188913"/>
            <a:ext cx="7772400" cy="576262"/>
          </a:xfrm>
        </p:spPr>
        <p:txBody>
          <a:bodyPr/>
          <a:lstStyle/>
          <a:p>
            <a:pPr eaLnBrk="1" hangingPunct="1"/>
            <a:r>
              <a:rPr lang="zh-TW" altLang="en-US" sz="2800" b="1"/>
              <a:t>      損益表</a:t>
            </a:r>
            <a:r>
              <a:rPr lang="en-US" altLang="zh-TW" sz="2800" b="1"/>
              <a:t>(Income Statement)</a:t>
            </a:r>
            <a:endParaRPr lang="zh-TW" altLang="en-US" sz="2800" b="1"/>
          </a:p>
        </p:txBody>
      </p:sp>
      <p:graphicFrame>
        <p:nvGraphicFramePr>
          <p:cNvPr id="261427" name="Group 307"/>
          <p:cNvGraphicFramePr>
            <a:graphicFrameLocks noGrp="1"/>
          </p:cNvGraphicFramePr>
          <p:nvPr>
            <p:ph sz="half" idx="1"/>
            <p:extLst>
              <p:ext uri="{D42A27DB-BD31-4B8C-83A1-F6EECF244321}">
                <p14:modId xmlns:p14="http://schemas.microsoft.com/office/powerpoint/2010/main" val="2381566324"/>
              </p:ext>
            </p:extLst>
          </p:nvPr>
        </p:nvGraphicFramePr>
        <p:xfrm>
          <a:off x="250825" y="981075"/>
          <a:ext cx="8568952" cy="5567802"/>
        </p:xfrm>
        <a:graphic>
          <a:graphicData uri="http://schemas.openxmlformats.org/drawingml/2006/table">
            <a:tbl>
              <a:tblPr/>
              <a:tblGrid>
                <a:gridCol w="3948347">
                  <a:extLst>
                    <a:ext uri="{9D8B030D-6E8A-4147-A177-3AD203B41FA5}">
                      <a16:colId xmlns:a16="http://schemas.microsoft.com/office/drawing/2014/main" val="20000"/>
                    </a:ext>
                  </a:extLst>
                </a:gridCol>
                <a:gridCol w="1344513">
                  <a:extLst>
                    <a:ext uri="{9D8B030D-6E8A-4147-A177-3AD203B41FA5}">
                      <a16:colId xmlns:a16="http://schemas.microsoft.com/office/drawing/2014/main" val="20001"/>
                    </a:ext>
                  </a:extLst>
                </a:gridCol>
                <a:gridCol w="1090796">
                  <a:extLst>
                    <a:ext uri="{9D8B030D-6E8A-4147-A177-3AD203B41FA5}">
                      <a16:colId xmlns:a16="http://schemas.microsoft.com/office/drawing/2014/main" val="20002"/>
                    </a:ext>
                  </a:extLst>
                </a:gridCol>
                <a:gridCol w="1092648">
                  <a:extLst>
                    <a:ext uri="{9D8B030D-6E8A-4147-A177-3AD203B41FA5}">
                      <a16:colId xmlns:a16="http://schemas.microsoft.com/office/drawing/2014/main" val="20003"/>
                    </a:ext>
                  </a:extLst>
                </a:gridCol>
                <a:gridCol w="1092648">
                  <a:extLst>
                    <a:ext uri="{9D8B030D-6E8A-4147-A177-3AD203B41FA5}">
                      <a16:colId xmlns:a16="http://schemas.microsoft.com/office/drawing/2014/main" val="20004"/>
                    </a:ext>
                  </a:extLst>
                </a:gridCol>
              </a:tblGrid>
              <a:tr h="395879">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24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損益表</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 (</a:t>
                      </a: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新台幣千元</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74770">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400" b="1" i="0" u="none" strike="noStrike" cap="none" normalizeH="0" baseline="0" dirty="0">
                          <a:ln>
                            <a:noFill/>
                          </a:ln>
                          <a:solidFill>
                            <a:srgbClr val="FF0000"/>
                          </a:solidFill>
                          <a:effectLst/>
                          <a:latin typeface="Times New Roman" pitchFamily="18" charset="0"/>
                          <a:ea typeface="+mn-ea"/>
                          <a:cs typeface="Times New Roman" pitchFamily="18" charset="0"/>
                        </a:rPr>
                        <a:t>2024</a:t>
                      </a:r>
                      <a:r>
                        <a:rPr kumimoji="1" lang="zh-TW" altLang="en-US" sz="1400" b="1" i="0" u="none" strike="noStrike" cap="none" normalizeH="0" baseline="0" dirty="0">
                          <a:ln>
                            <a:noFill/>
                          </a:ln>
                          <a:solidFill>
                            <a:srgbClr val="FF0000"/>
                          </a:solidFill>
                          <a:effectLst/>
                          <a:latin typeface="Times New Roman" pitchFamily="18" charset="0"/>
                          <a:ea typeface="+mn-ea"/>
                          <a:cs typeface="Times New Roman" pitchFamily="18" charset="0"/>
                        </a:rPr>
                        <a:t>年第二季</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a:ln>
                            <a:noFill/>
                          </a:ln>
                          <a:solidFill>
                            <a:srgbClr val="FF0000"/>
                          </a:solidFill>
                          <a:effectLst/>
                          <a:latin typeface="Times New Roman" pitchFamily="18" charset="0"/>
                          <a:ea typeface="+mn-ea"/>
                          <a:cs typeface="Times New Roman" pitchFamily="18" charset="0"/>
                        </a:rPr>
                        <a:t>2023</a:t>
                      </a:r>
                      <a:r>
                        <a:rPr kumimoji="1" lang="zh-TW" altLang="en-US" sz="1600" b="1" i="0" u="none" strike="noStrike" cap="none" normalizeH="0" baseline="0" dirty="0">
                          <a:ln>
                            <a:noFill/>
                          </a:ln>
                          <a:solidFill>
                            <a:srgbClr val="FF0000"/>
                          </a:solidFill>
                          <a:effectLst/>
                          <a:latin typeface="Times New Roman" pitchFamily="18" charset="0"/>
                          <a:ea typeface="+mn-ea"/>
                          <a:cs typeface="Times New Roman" pitchFamily="18" charset="0"/>
                        </a:rPr>
                        <a:t>年</a:t>
                      </a:r>
                      <a:endParaRPr lang="zh-TW" altLang="en-US" sz="1600" dirty="0">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cap="none" normalizeH="0" baseline="0" dirty="0">
                          <a:ln>
                            <a:noFill/>
                          </a:ln>
                          <a:solidFill>
                            <a:srgbClr val="FF0000"/>
                          </a:solidFill>
                          <a:effectLst/>
                          <a:latin typeface="Times New Roman" pitchFamily="18" charset="0"/>
                          <a:ea typeface="+mn-ea"/>
                          <a:cs typeface="Times New Roman" pitchFamily="18" charset="0"/>
                        </a:rPr>
                        <a:t>2022</a:t>
                      </a:r>
                      <a:r>
                        <a:rPr kumimoji="1" lang="zh-TW" altLang="en-US" sz="1600" b="1" i="0" u="none" strike="noStrike" cap="none" normalizeH="0" baseline="0" dirty="0">
                          <a:ln>
                            <a:noFill/>
                          </a:ln>
                          <a:solidFill>
                            <a:srgbClr val="FF0000"/>
                          </a:solidFill>
                          <a:effectLst/>
                          <a:latin typeface="Times New Roman" pitchFamily="18" charset="0"/>
                          <a:ea typeface="+mn-ea"/>
                          <a:cs typeface="Times New Roman" pitchFamily="18" charset="0"/>
                        </a:rPr>
                        <a:t>年</a:t>
                      </a:r>
                      <a:endParaRPr lang="zh-TW" altLang="en-US" sz="1600" dirty="0">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rgbClr val="FF0000"/>
                          </a:solidFill>
                          <a:effectLst/>
                          <a:latin typeface="Times New Roman" pitchFamily="18" charset="0"/>
                          <a:ea typeface="+mn-ea"/>
                          <a:cs typeface="Times New Roman" pitchFamily="18" charset="0"/>
                        </a:rPr>
                        <a:t>2021</a:t>
                      </a:r>
                      <a:r>
                        <a:rPr kumimoji="1" lang="zh-TW" altLang="en-US" sz="1600" b="1" i="0" u="none" strike="noStrike" cap="none" normalizeH="0" baseline="0" dirty="0">
                          <a:ln>
                            <a:noFill/>
                          </a:ln>
                          <a:solidFill>
                            <a:srgbClr val="FF0000"/>
                          </a:solidFill>
                          <a:effectLst/>
                          <a:latin typeface="Times New Roman" pitchFamily="18" charset="0"/>
                          <a:ea typeface="+mn-ea"/>
                          <a:cs typeface="Times New Roman" pitchFamily="18" charset="0"/>
                        </a:rPr>
                        <a:t>年</a:t>
                      </a:r>
                      <a:endParaRPr kumimoji="1" lang="en-US" altLang="zh-TW" sz="1600" b="1" i="0" u="none" strike="noStrike" cap="none" normalizeH="0" baseline="0" dirty="0">
                        <a:ln>
                          <a:noFill/>
                        </a:ln>
                        <a:solidFill>
                          <a:srgbClr val="FF0000"/>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7156">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營業收入</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(Sale Revenue)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effectLst/>
                          <a:latin typeface="Times New Roman" panose="02020603050405020304" pitchFamily="18" charset="0"/>
                          <a:ea typeface="新細明體" panose="02020500000000000000" pitchFamily="18" charset="-120"/>
                          <a:cs typeface="Times New Roman" panose="02020603050405020304" pitchFamily="18" charset="0"/>
                        </a:rPr>
                        <a:t>2,511,376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effectLst/>
                          <a:latin typeface="Times New Roman" panose="02020603050405020304" pitchFamily="18" charset="0"/>
                          <a:ea typeface="新細明體" panose="02020500000000000000" pitchFamily="18" charset="-120"/>
                          <a:cs typeface="Times New Roman" panose="02020603050405020304" pitchFamily="18" charset="0"/>
                        </a:rPr>
                        <a:t>5,068,696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tc>
                  <a:txBody>
                    <a:bodyPr/>
                    <a:lstStyle/>
                    <a:p>
                      <a:pPr algn="ctr" rtl="0" fontAlgn="ctr"/>
                      <a:r>
                        <a:rPr lang="en-US" altLang="zh-TW" sz="1600" b="1" i="0" u="none" strike="noStrike" dirty="0">
                          <a:effectLst/>
                          <a:latin typeface="Times New Roman" panose="02020603050405020304" pitchFamily="18" charset="0"/>
                          <a:ea typeface="新細明體" panose="02020500000000000000" pitchFamily="18" charset="-120"/>
                          <a:cs typeface="Times New Roman" panose="02020603050405020304" pitchFamily="18" charset="0"/>
                        </a:rPr>
                        <a:t>5,195,927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5,988,398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extLst>
                  <a:ext uri="{0D108BD9-81ED-4DB2-BD59-A6C34878D82A}">
                    <a16:rowId xmlns:a16="http://schemas.microsoft.com/office/drawing/2014/main" val="10002"/>
                  </a:ext>
                </a:extLst>
              </a:tr>
              <a:tr h="44410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營業毛利</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(Gross Profit)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353,206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717,114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effectLst/>
                          <a:latin typeface="Times New Roman" panose="02020603050405020304" pitchFamily="18" charset="0"/>
                          <a:ea typeface="新細明體" panose="02020500000000000000" pitchFamily="18" charset="-120"/>
                          <a:cs typeface="Times New Roman" panose="02020603050405020304" pitchFamily="18" charset="0"/>
                        </a:rPr>
                        <a:t>578,280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1,168,610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a:noFill/>
                    </a:lnBlToTr>
                    <a:noFill/>
                  </a:tcPr>
                </a:tc>
                <a:extLst>
                  <a:ext uri="{0D108BD9-81ED-4DB2-BD59-A6C34878D82A}">
                    <a16:rowId xmlns:a16="http://schemas.microsoft.com/office/drawing/2014/main" val="10003"/>
                  </a:ext>
                </a:extLst>
              </a:tr>
              <a:tr h="500281">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毛利率</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(Gross Profit Margin(%))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14.06%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14.15%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effectLst/>
                          <a:latin typeface="Times New Roman" panose="02020603050405020304" pitchFamily="18" charset="0"/>
                          <a:ea typeface="新細明體" panose="02020500000000000000" pitchFamily="18" charset="-120"/>
                          <a:cs typeface="Times New Roman" panose="02020603050405020304" pitchFamily="18" charset="0"/>
                        </a:rPr>
                        <a:t>11.13%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19.51%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24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營業利益</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(Operating Income)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-74,287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176,500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(1,490)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effectLst/>
                          <a:latin typeface="Times New Roman" panose="02020603050405020304" pitchFamily="18" charset="0"/>
                          <a:ea typeface="新細明體" panose="02020500000000000000" pitchFamily="18" charset="-120"/>
                          <a:cs typeface="Times New Roman" panose="02020603050405020304" pitchFamily="18" charset="0"/>
                        </a:rPr>
                        <a:t>534,378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24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營業利益率</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(Operating profit to sales(%))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(2.96%)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3.48%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(0.03%)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8.92%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4137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營業外淨收入或支出</a:t>
                      </a:r>
                      <a:endPar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Non-operating Income(Expenses)</a:t>
                      </a:r>
                      <a:endPar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121,539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67,935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131,802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effectLst/>
                          <a:latin typeface="Times New Roman" panose="02020603050405020304" pitchFamily="18" charset="0"/>
                          <a:ea typeface="新細明體" panose="02020500000000000000" pitchFamily="18" charset="-120"/>
                          <a:cs typeface="Times New Roman" panose="02020603050405020304" pitchFamily="18" charset="0"/>
                        </a:rPr>
                        <a:t>(80,992)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455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稅前淨利</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(Income Before Tax)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47,252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244,435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130,312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effectLst/>
                          <a:latin typeface="Times New Roman" panose="02020603050405020304" pitchFamily="18" charset="0"/>
                          <a:ea typeface="新細明體" panose="02020500000000000000" pitchFamily="18" charset="-120"/>
                          <a:cs typeface="Times New Roman" panose="02020603050405020304" pitchFamily="18" charset="0"/>
                        </a:rPr>
                        <a:t>453,386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024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稅後淨利</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(Net Income)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29,810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198,908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91,956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effectLst/>
                          <a:latin typeface="Times New Roman" panose="02020603050405020304" pitchFamily="18" charset="0"/>
                          <a:ea typeface="新細明體" panose="02020500000000000000" pitchFamily="18" charset="-120"/>
                          <a:cs typeface="Times New Roman" panose="02020603050405020304" pitchFamily="18" charset="0"/>
                        </a:rPr>
                        <a:t>383,466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0241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每股盈餘</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a:t>
                      </a:r>
                      <a:r>
                        <a:rPr kumimoji="1" lang="zh-TW" altLang="en-US"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虧損</a:t>
                      </a:r>
                      <a:r>
                        <a:rPr kumimoji="1" lang="en-US" altLang="zh-TW" sz="1600" b="1" i="0" u="none" strike="noStrike" cap="none" normalizeH="0" baseline="0" dirty="0">
                          <a:ln>
                            <a:noFill/>
                          </a:ln>
                          <a:solidFill>
                            <a:schemeClr val="tx1"/>
                          </a:solidFill>
                          <a:effectLst/>
                          <a:latin typeface="Times New Roman" pitchFamily="18" charset="0"/>
                          <a:ea typeface="新細明體" pitchFamily="18" charset="-120"/>
                          <a:cs typeface="Times New Roman" pitchFamily="18" charset="0"/>
                        </a:rPr>
                        <a:t>)EPS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0.92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a:effectLst/>
                          <a:latin typeface="Times New Roman" panose="02020603050405020304" pitchFamily="18" charset="0"/>
                          <a:ea typeface="新細明體" panose="02020500000000000000" pitchFamily="18" charset="-120"/>
                          <a:cs typeface="Times New Roman" panose="02020603050405020304" pitchFamily="18" charset="0"/>
                        </a:rPr>
                        <a:t>0.47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en-US" altLang="zh-TW" sz="1600" b="1" i="0" u="none" strike="noStrike" dirty="0">
                          <a:effectLst/>
                          <a:latin typeface="Times New Roman" panose="02020603050405020304" pitchFamily="18" charset="0"/>
                          <a:ea typeface="新細明體" panose="02020500000000000000" pitchFamily="18" charset="-120"/>
                          <a:cs typeface="Times New Roman" panose="02020603050405020304" pitchFamily="18" charset="0"/>
                        </a:rPr>
                        <a:t>1.79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2290" name="投影片編號版面配置區 6"/>
          <p:cNvSpPr>
            <a:spLocks noGrp="1"/>
          </p:cNvSpPr>
          <p:nvPr>
            <p:ph type="sldNum" sz="quarter" idx="12"/>
          </p:nvPr>
        </p:nvSpPr>
        <p:spPr>
          <a:xfrm>
            <a:off x="7059613" y="6248400"/>
            <a:ext cx="1905000" cy="457200"/>
          </a:xfrm>
        </p:spPr>
        <p:txBody>
          <a:bodyPr/>
          <a:lstStyle/>
          <a:p>
            <a:pPr>
              <a:defRPr/>
            </a:pPr>
            <a:fld id="{AE2025BC-8165-4CC0-A8E9-D83A5C84E870}" type="slidenum">
              <a:rPr lang="zh-TW" altLang="en-US"/>
              <a:pPr>
                <a:defRPr/>
              </a:pPr>
              <a:t>9</a:t>
            </a:fld>
            <a:endParaRPr lang="en-US" altLang="zh-TW"/>
          </a:p>
        </p:txBody>
      </p:sp>
      <p:grpSp>
        <p:nvGrpSpPr>
          <p:cNvPr id="16458" name="Group 228"/>
          <p:cNvGrpSpPr>
            <a:grpSpLocks/>
          </p:cNvGrpSpPr>
          <p:nvPr/>
        </p:nvGrpSpPr>
        <p:grpSpPr bwMode="auto">
          <a:xfrm>
            <a:off x="755650" y="260350"/>
            <a:ext cx="896938" cy="504825"/>
            <a:chOff x="295" y="799"/>
            <a:chExt cx="2004" cy="910"/>
          </a:xfrm>
        </p:grpSpPr>
        <p:sp>
          <p:nvSpPr>
            <p:cNvPr id="16459" name="Rectangle 229"/>
            <p:cNvSpPr>
              <a:spLocks noChangeArrowheads="1"/>
            </p:cNvSpPr>
            <p:nvPr/>
          </p:nvSpPr>
          <p:spPr bwMode="auto">
            <a:xfrm>
              <a:off x="657" y="1026"/>
              <a:ext cx="1407" cy="409"/>
            </a:xfrm>
            <a:prstGeom prst="rect">
              <a:avLst/>
            </a:prstGeom>
            <a:solidFill>
              <a:schemeClr val="tx1"/>
            </a:solidFill>
            <a:ln w="9525">
              <a:solidFill>
                <a:schemeClr val="tx1"/>
              </a:solidFill>
              <a:miter lim="800000"/>
              <a:headEnd/>
              <a:tailEnd/>
            </a:ln>
          </p:spPr>
          <p:txBody>
            <a:bodyPr wrap="none" anchor="ctr"/>
            <a:lstStyle/>
            <a:p>
              <a:endParaRPr lang="zh-TW" altLang="en-US" sz="2400"/>
            </a:p>
          </p:txBody>
        </p:sp>
        <p:pic>
          <p:nvPicPr>
            <p:cNvPr id="16460" name="Picture 230" descr="logo-a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5" y="799"/>
              <a:ext cx="2004" cy="910"/>
            </a:xfrm>
            <a:prstGeom prst="rect">
              <a:avLst/>
            </a:prstGeom>
            <a:noFill/>
            <a:ln w="9525">
              <a:noFill/>
              <a:miter lim="800000"/>
              <a:headEnd/>
              <a:tailEnd/>
            </a:ln>
          </p:spPr>
        </p:pic>
      </p:grpSp>
    </p:spTree>
  </p:cSld>
  <p:clrMapOvr>
    <a:masterClrMapping/>
  </p:clrMapOvr>
  <p:transition spd="med"/>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7194</TotalTime>
  <Words>993</Words>
  <Application>Microsoft Office PowerPoint</Application>
  <PresentationFormat>如螢幕大小 (4:3)</PresentationFormat>
  <Paragraphs>320</Paragraphs>
  <Slides>13</Slides>
  <Notes>3</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13</vt:i4>
      </vt:variant>
    </vt:vector>
  </HeadingPairs>
  <TitlesOfParts>
    <vt:vector size="25" baseType="lpstr">
      <vt:lpstr>全真楷書</vt:lpstr>
      <vt:lpstr>新細明體</vt:lpstr>
      <vt:lpstr>標楷體</vt:lpstr>
      <vt:lpstr>Arial</vt:lpstr>
      <vt:lpstr>Calibri</vt:lpstr>
      <vt:lpstr>Calibri Light</vt:lpstr>
      <vt:lpstr>Franklin Gothic Demi</vt:lpstr>
      <vt:lpstr>Tahoma</vt:lpstr>
      <vt:lpstr>Times New Roman</vt:lpstr>
      <vt:lpstr>Wingdings</vt:lpstr>
      <vt:lpstr>Office 佈景主題</vt:lpstr>
      <vt:lpstr>多媒體項目</vt:lpstr>
      <vt:lpstr>一詮精密工業股份有限公司</vt:lpstr>
      <vt:lpstr>免責聲明</vt:lpstr>
      <vt:lpstr>Company Features</vt:lpstr>
      <vt:lpstr>PowerPoint 簡報</vt:lpstr>
      <vt:lpstr>工廠分佈 Factory Location</vt:lpstr>
      <vt:lpstr>營運項目Products </vt:lpstr>
      <vt:lpstr> 市場分佈The Major Markets Distribution</vt:lpstr>
      <vt:lpstr>PowerPoint 簡報</vt:lpstr>
      <vt:lpstr>      損益表(Income Statement)</vt:lpstr>
      <vt:lpstr>損益表(Income Statement)</vt:lpstr>
      <vt:lpstr>             財務比率Financial Ratios</vt:lpstr>
      <vt:lpstr>             財務比率Financial Ratios</vt:lpstr>
      <vt:lpstr>PowerPoint 簡報</vt:lpstr>
    </vt:vector>
  </TitlesOfParts>
  <Company>Lexus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一詮精密公司簡介</dc:title>
  <dc:creator>杜裕仁</dc:creator>
  <cp:lastModifiedBy>楊柏榮</cp:lastModifiedBy>
  <cp:revision>758</cp:revision>
  <cp:lastPrinted>1601-01-01T00:00:00Z</cp:lastPrinted>
  <dcterms:created xsi:type="dcterms:W3CDTF">2003-11-23T03:32:22Z</dcterms:created>
  <dcterms:modified xsi:type="dcterms:W3CDTF">2024-08-06T04:00:27Z</dcterms:modified>
</cp:coreProperties>
</file>