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31" r:id="rId1"/>
  </p:sldMasterIdLst>
  <p:notesMasterIdLst>
    <p:notesMasterId r:id="rId15"/>
  </p:notesMasterIdLst>
  <p:handoutMasterIdLst>
    <p:handoutMasterId r:id="rId16"/>
  </p:handoutMasterIdLst>
  <p:sldIdLst>
    <p:sldId id="256" r:id="rId2"/>
    <p:sldId id="395" r:id="rId3"/>
    <p:sldId id="363" r:id="rId4"/>
    <p:sldId id="270" r:id="rId5"/>
    <p:sldId id="378" r:id="rId6"/>
    <p:sldId id="379" r:id="rId7"/>
    <p:sldId id="368" r:id="rId8"/>
    <p:sldId id="392" r:id="rId9"/>
    <p:sldId id="370" r:id="rId10"/>
    <p:sldId id="391" r:id="rId11"/>
    <p:sldId id="374" r:id="rId12"/>
    <p:sldId id="394" r:id="rId13"/>
    <p:sldId id="289" r:id="rId14"/>
  </p:sldIdLst>
  <p:sldSz cx="9144000" cy="6858000" type="screen4x3"/>
  <p:notesSz cx="9926638" cy="6797675"/>
  <p:defaultTextStyle>
    <a:defPPr>
      <a:defRPr lang="en-US"/>
    </a:defPPr>
    <a:lvl1pPr algn="ctr" rtl="0" fontAlgn="base">
      <a:spcBef>
        <a:spcPct val="0"/>
      </a:spcBef>
      <a:spcAft>
        <a:spcPct val="0"/>
      </a:spcAft>
      <a:defRPr kumimoji="1" sz="1600" kern="1200">
        <a:solidFill>
          <a:schemeClr val="tx1"/>
        </a:solidFill>
        <a:latin typeface="Times New Roman" pitchFamily="18" charset="0"/>
        <a:ea typeface="新細明體" pitchFamily="18" charset="-120"/>
        <a:cs typeface="+mn-cs"/>
      </a:defRPr>
    </a:lvl1pPr>
    <a:lvl2pPr marL="457200" algn="ctr" rtl="0" fontAlgn="base">
      <a:spcBef>
        <a:spcPct val="0"/>
      </a:spcBef>
      <a:spcAft>
        <a:spcPct val="0"/>
      </a:spcAft>
      <a:defRPr kumimoji="1" sz="1600" kern="1200">
        <a:solidFill>
          <a:schemeClr val="tx1"/>
        </a:solidFill>
        <a:latin typeface="Times New Roman" pitchFamily="18" charset="0"/>
        <a:ea typeface="新細明體" pitchFamily="18" charset="-120"/>
        <a:cs typeface="+mn-cs"/>
      </a:defRPr>
    </a:lvl2pPr>
    <a:lvl3pPr marL="914400" algn="ctr" rtl="0" fontAlgn="base">
      <a:spcBef>
        <a:spcPct val="0"/>
      </a:spcBef>
      <a:spcAft>
        <a:spcPct val="0"/>
      </a:spcAft>
      <a:defRPr kumimoji="1" sz="1600" kern="1200">
        <a:solidFill>
          <a:schemeClr val="tx1"/>
        </a:solidFill>
        <a:latin typeface="Times New Roman" pitchFamily="18" charset="0"/>
        <a:ea typeface="新細明體" pitchFamily="18" charset="-120"/>
        <a:cs typeface="+mn-cs"/>
      </a:defRPr>
    </a:lvl3pPr>
    <a:lvl4pPr marL="1371600" algn="ctr" rtl="0" fontAlgn="base">
      <a:spcBef>
        <a:spcPct val="0"/>
      </a:spcBef>
      <a:spcAft>
        <a:spcPct val="0"/>
      </a:spcAft>
      <a:defRPr kumimoji="1" sz="1600" kern="1200">
        <a:solidFill>
          <a:schemeClr val="tx1"/>
        </a:solidFill>
        <a:latin typeface="Times New Roman" pitchFamily="18" charset="0"/>
        <a:ea typeface="新細明體" pitchFamily="18" charset="-120"/>
        <a:cs typeface="+mn-cs"/>
      </a:defRPr>
    </a:lvl4pPr>
    <a:lvl5pPr marL="1828800" algn="ctr" rtl="0" fontAlgn="base">
      <a:spcBef>
        <a:spcPct val="0"/>
      </a:spcBef>
      <a:spcAft>
        <a:spcPct val="0"/>
      </a:spcAft>
      <a:defRPr kumimoji="1" sz="1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1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1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1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16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6600"/>
    <a:srgbClr val="FF9933"/>
    <a:srgbClr val="9999FF"/>
    <a:srgbClr val="FF9900"/>
    <a:srgbClr val="66FF33"/>
    <a:srgbClr val="0099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581" autoAdjust="0"/>
  </p:normalViewPr>
  <p:slideViewPr>
    <p:cSldViewPr>
      <p:cViewPr>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48" y="-78"/>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pieChart>
        <c:varyColors val="1"/>
        <c:ser>
          <c:idx val="0"/>
          <c:order val="0"/>
          <c:tx>
            <c:strRef>
              <c:f>Sheet1!$B$1</c:f>
              <c:strCache>
                <c:ptCount val="1"/>
                <c:pt idx="0">
                  <c:v>銷售</c:v>
                </c:pt>
              </c:strCache>
            </c:strRef>
          </c:tx>
          <c:dLbls>
            <c:dLbl>
              <c:idx val="0"/>
              <c:layout>
                <c:manualLayout>
                  <c:x val="6.648636717201882E-2"/>
                  <c:y val="8.7364947150531364E-2"/>
                </c:manualLayout>
              </c:layout>
              <c:spPr/>
              <c:txPr>
                <a:bodyPr/>
                <a:lstStyle/>
                <a:p>
                  <a:pPr>
                    <a:defRPr sz="1800"/>
                  </a:pPr>
                  <a:endParaRPr lang="zh-TW"/>
                </a:p>
              </c:txPr>
              <c:showVal val="1"/>
              <c:showCatName val="1"/>
            </c:dLbl>
            <c:dLbl>
              <c:idx val="1"/>
              <c:layout>
                <c:manualLayout>
                  <c:x val="-0.23160832771578355"/>
                  <c:y val="-7.1705976824581991E-2"/>
                </c:manualLayout>
              </c:layout>
              <c:spPr/>
              <c:txPr>
                <a:bodyPr/>
                <a:lstStyle/>
                <a:p>
                  <a:pPr>
                    <a:defRPr sz="1800"/>
                  </a:pPr>
                  <a:endParaRPr lang="zh-TW"/>
                </a:p>
              </c:txPr>
              <c:dLblPos val="bestFit"/>
              <c:showVal val="1"/>
              <c:showCatName val="1"/>
            </c:dLbl>
            <c:dLbl>
              <c:idx val="2"/>
              <c:layout>
                <c:manualLayout>
                  <c:x val="-0.10685837992105525"/>
                  <c:y val="0.27337395126558295"/>
                </c:manualLayout>
              </c:layout>
              <c:spPr/>
              <c:txPr>
                <a:bodyPr/>
                <a:lstStyle/>
                <a:p>
                  <a:pPr>
                    <a:defRPr sz="1800"/>
                  </a:pPr>
                  <a:endParaRPr lang="zh-TW"/>
                </a:p>
              </c:txPr>
              <c:dLblPos val="bestFit"/>
              <c:showVal val="1"/>
              <c:showCatName val="1"/>
            </c:dLbl>
            <c:dLbl>
              <c:idx val="3"/>
              <c:layout>
                <c:manualLayout>
                  <c:x val="-0.17819181686448321"/>
                  <c:y val="0.14747936852844051"/>
                </c:manualLayout>
              </c:layout>
              <c:spPr/>
              <c:txPr>
                <a:bodyPr/>
                <a:lstStyle/>
                <a:p>
                  <a:pPr>
                    <a:defRPr sz="1800"/>
                  </a:pPr>
                  <a:endParaRPr lang="zh-TW"/>
                </a:p>
              </c:txPr>
              <c:dLblPos val="bestFit"/>
              <c:showVal val="1"/>
              <c:showCatName val="1"/>
            </c:dLbl>
            <c:dLbl>
              <c:idx val="4"/>
              <c:layout>
                <c:manualLayout>
                  <c:x val="-0.14819611815623504"/>
                  <c:y val="2.0666976745286982E-2"/>
                </c:manualLayout>
              </c:layout>
              <c:spPr/>
              <c:txPr>
                <a:bodyPr/>
                <a:lstStyle/>
                <a:p>
                  <a:pPr>
                    <a:defRPr/>
                  </a:pPr>
                  <a:endParaRPr lang="zh-TW"/>
                </a:p>
              </c:txPr>
              <c:showVal val="1"/>
              <c:showCatName val="1"/>
            </c:dLbl>
            <c:showVal val="1"/>
            <c:showCatName val="1"/>
            <c:showLeaderLines val="1"/>
          </c:dLbls>
          <c:cat>
            <c:strRef>
              <c:f>Sheet1!$A$2:$A$6</c:f>
              <c:strCache>
                <c:ptCount val="5"/>
                <c:pt idx="0">
                  <c:v>台灣</c:v>
                </c:pt>
                <c:pt idx="1">
                  <c:v>中國</c:v>
                </c:pt>
                <c:pt idx="2">
                  <c:v>韓國</c:v>
                </c:pt>
                <c:pt idx="3">
                  <c:v>泰國</c:v>
                </c:pt>
                <c:pt idx="4">
                  <c:v>其他</c:v>
                </c:pt>
              </c:strCache>
            </c:strRef>
          </c:cat>
          <c:val>
            <c:numRef>
              <c:f>Sheet1!$B$2:$B$6</c:f>
              <c:numCache>
                <c:formatCode>0.00%</c:formatCode>
                <c:ptCount val="5"/>
                <c:pt idx="0">
                  <c:v>0.18090000000000006</c:v>
                </c:pt>
                <c:pt idx="1">
                  <c:v>0.61830000000000018</c:v>
                </c:pt>
                <c:pt idx="2">
                  <c:v>3.6400000000000016E-2</c:v>
                </c:pt>
                <c:pt idx="3">
                  <c:v>9.0000000000000024E-2</c:v>
                </c:pt>
                <c:pt idx="4">
                  <c:v>7.4400000000000022E-2</c:v>
                </c:pt>
              </c:numCache>
            </c:numRef>
          </c:val>
        </c:ser>
        <c:dLbls>
          <c:showCatName val="1"/>
          <c:showPercent val="1"/>
        </c:dLbls>
        <c:firstSliceAng val="0"/>
      </c:pieChart>
      <c:spPr>
        <a:noFill/>
        <a:ln w="25402">
          <a:noFill/>
        </a:ln>
      </c:spPr>
    </c:plotArea>
    <c:plotVisOnly val="1"/>
    <c:dispBlanksAs val="zero"/>
  </c:chart>
  <c:txPr>
    <a:bodyPr/>
    <a:lstStyle/>
    <a:p>
      <a:pPr>
        <a:defRPr sz="1941"/>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0.13762420930538447"/>
          <c:y val="0.18645871188950441"/>
          <c:w val="0.76983537409271963"/>
          <c:h val="0.74845803020624313"/>
        </c:manualLayout>
      </c:layout>
      <c:pieChart>
        <c:varyColors val="1"/>
        <c:ser>
          <c:idx val="0"/>
          <c:order val="0"/>
          <c:tx>
            <c:strRef>
              <c:f>Sheet1!$B$1</c:f>
              <c:strCache>
                <c:ptCount val="1"/>
                <c:pt idx="0">
                  <c:v>銷售</c:v>
                </c:pt>
              </c:strCache>
            </c:strRef>
          </c:tx>
          <c:dLbls>
            <c:dLbl>
              <c:idx val="0"/>
              <c:layout>
                <c:manualLayout>
                  <c:x val="5.0200700414927926E-2"/>
                  <c:y val="-1.0115773292913932E-2"/>
                </c:manualLayout>
              </c:layout>
              <c:spPr/>
              <c:txPr>
                <a:bodyPr/>
                <a:lstStyle/>
                <a:p>
                  <a:pPr>
                    <a:defRPr/>
                  </a:pPr>
                  <a:endParaRPr lang="zh-TW"/>
                </a:p>
              </c:txPr>
              <c:dLblPos val="bestFit"/>
              <c:showVal val="1"/>
              <c:showCatName val="1"/>
            </c:dLbl>
            <c:dLbl>
              <c:idx val="1"/>
              <c:layout>
                <c:manualLayout>
                  <c:x val="-0.2643352854914488"/>
                  <c:y val="-3.4647921175506816E-2"/>
                </c:manualLayout>
              </c:layout>
              <c:spPr/>
              <c:txPr>
                <a:bodyPr/>
                <a:lstStyle/>
                <a:p>
                  <a:pPr>
                    <a:defRPr/>
                  </a:pPr>
                  <a:endParaRPr lang="zh-TW"/>
                </a:p>
              </c:txPr>
              <c:dLblPos val="bestFit"/>
              <c:showVal val="1"/>
              <c:showCatName val="1"/>
            </c:dLbl>
            <c:dLbl>
              <c:idx val="2"/>
              <c:layout>
                <c:manualLayout>
                  <c:x val="-0.10917215419246971"/>
                  <c:y val="0.19460755882837483"/>
                </c:manualLayout>
              </c:layout>
              <c:spPr/>
              <c:txPr>
                <a:bodyPr/>
                <a:lstStyle/>
                <a:p>
                  <a:pPr>
                    <a:defRPr/>
                  </a:pPr>
                  <a:endParaRPr lang="zh-TW"/>
                </a:p>
              </c:txPr>
              <c:showVal val="1"/>
              <c:showCatName val="1"/>
            </c:dLbl>
            <c:dLbl>
              <c:idx val="3"/>
              <c:spPr/>
              <c:txPr>
                <a:bodyPr/>
                <a:lstStyle/>
                <a:p>
                  <a:pPr>
                    <a:defRPr/>
                  </a:pPr>
                  <a:endParaRPr lang="zh-TW"/>
                </a:p>
              </c:txPr>
            </c:dLbl>
            <c:dLbl>
              <c:idx val="4"/>
              <c:spPr/>
              <c:txPr>
                <a:bodyPr/>
                <a:lstStyle/>
                <a:p>
                  <a:pPr>
                    <a:defRPr/>
                  </a:pPr>
                  <a:endParaRPr lang="zh-TW"/>
                </a:p>
              </c:txPr>
            </c:dLbl>
            <c:showVal val="1"/>
            <c:showCatName val="1"/>
            <c:showLeaderLines val="1"/>
          </c:dLbls>
          <c:cat>
            <c:strRef>
              <c:f>Sheet1!$A$2:$A$6</c:f>
              <c:strCache>
                <c:ptCount val="5"/>
                <c:pt idx="0">
                  <c:v>台灣</c:v>
                </c:pt>
                <c:pt idx="1">
                  <c:v>中國</c:v>
                </c:pt>
                <c:pt idx="2">
                  <c:v>韓國</c:v>
                </c:pt>
                <c:pt idx="3">
                  <c:v>泰國</c:v>
                </c:pt>
                <c:pt idx="4">
                  <c:v>其他</c:v>
                </c:pt>
              </c:strCache>
            </c:strRef>
          </c:cat>
          <c:val>
            <c:numRef>
              <c:f>Sheet1!$B$2:$B$6</c:f>
              <c:numCache>
                <c:formatCode>0.00%</c:formatCode>
                <c:ptCount val="5"/>
                <c:pt idx="0">
                  <c:v>0.18830000000000005</c:v>
                </c:pt>
                <c:pt idx="1">
                  <c:v>0.61029999999999995</c:v>
                </c:pt>
                <c:pt idx="2">
                  <c:v>4.1599999999999998E-2</c:v>
                </c:pt>
                <c:pt idx="3">
                  <c:v>5.5100000000000003E-2</c:v>
                </c:pt>
                <c:pt idx="4">
                  <c:v>0.10470000000000003</c:v>
                </c:pt>
              </c:numCache>
            </c:numRef>
          </c:val>
        </c:ser>
        <c:dLbls>
          <c:showVal val="1"/>
          <c:showCatName val="1"/>
        </c:dLbls>
        <c:firstSliceAng val="0"/>
      </c:pieChart>
      <c:spPr>
        <a:noFill/>
        <a:ln w="25392">
          <a:noFill/>
        </a:ln>
      </c:spPr>
    </c:plotArea>
    <c:plotVisOnly val="1"/>
    <c:dispBlanksAs val="zero"/>
  </c:chart>
  <c:txPr>
    <a:bodyPr/>
    <a:lstStyle/>
    <a:p>
      <a:pPr>
        <a:defRPr sz="1796"/>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TW"/>
  <c:chart>
    <c:autoTitleDeleted val="1"/>
    <c:plotArea>
      <c:layout>
        <c:manualLayout>
          <c:layoutTarget val="inner"/>
          <c:xMode val="edge"/>
          <c:yMode val="edge"/>
          <c:x val="6.3492063492063502E-2"/>
          <c:y val="8.3732057416267963E-2"/>
          <c:w val="0.55555555555555569"/>
          <c:h val="0.83732057416267969"/>
        </c:manualLayout>
      </c:layout>
      <c:pieChart>
        <c:varyColors val="1"/>
        <c:ser>
          <c:idx val="0"/>
          <c:order val="0"/>
          <c:tx>
            <c:strRef>
              <c:f>Sheet1!$A$2</c:f>
              <c:strCache>
                <c:ptCount val="1"/>
                <c:pt idx="0">
                  <c:v>2022</c:v>
                </c:pt>
              </c:strCache>
            </c:strRef>
          </c:tx>
          <c:spPr>
            <a:ln w="9338">
              <a:solidFill>
                <a:schemeClr val="tx1"/>
              </a:solidFill>
              <a:prstDash val="solid"/>
            </a:ln>
          </c:spPr>
          <c:dPt>
            <c:idx val="0"/>
            <c:spPr>
              <a:solidFill>
                <a:schemeClr val="accent1"/>
              </a:solidFill>
              <a:ln w="9338">
                <a:solidFill>
                  <a:schemeClr val="tx1"/>
                </a:solidFill>
                <a:prstDash val="solid"/>
              </a:ln>
            </c:spPr>
          </c:dPt>
          <c:dPt>
            <c:idx val="1"/>
            <c:spPr>
              <a:solidFill>
                <a:schemeClr val="accent2"/>
              </a:solidFill>
              <a:ln w="9338">
                <a:solidFill>
                  <a:schemeClr val="tx1"/>
                </a:solidFill>
                <a:prstDash val="solid"/>
              </a:ln>
            </c:spPr>
          </c:dPt>
          <c:dPt>
            <c:idx val="2"/>
            <c:spPr>
              <a:solidFill>
                <a:schemeClr val="hlink"/>
              </a:solidFill>
              <a:ln w="9338">
                <a:solidFill>
                  <a:schemeClr val="tx1"/>
                </a:solidFill>
                <a:prstDash val="solid"/>
              </a:ln>
            </c:spPr>
          </c:dPt>
          <c:dPt>
            <c:idx val="3"/>
            <c:spPr>
              <a:solidFill>
                <a:schemeClr val="folHlink"/>
              </a:solidFill>
              <a:ln w="9338">
                <a:solidFill>
                  <a:schemeClr val="tx1"/>
                </a:solidFill>
                <a:prstDash val="solid"/>
              </a:ln>
            </c:spPr>
          </c:dPt>
          <c:dPt>
            <c:idx val="4"/>
            <c:spPr>
              <a:solidFill>
                <a:schemeClr val="bg2"/>
              </a:solidFill>
              <a:ln w="9338">
                <a:solidFill>
                  <a:schemeClr val="tx1"/>
                </a:solidFill>
                <a:prstDash val="solid"/>
              </a:ln>
            </c:spPr>
          </c:dPt>
          <c:cat>
            <c:strRef>
              <c:f>Sheet1!$B$1:$G$1</c:f>
              <c:strCache>
                <c:ptCount val="6"/>
                <c:pt idx="0">
                  <c:v>導線架(LED/SMD)40.88%</c:v>
                </c:pt>
                <c:pt idx="1">
                  <c:v>均熱片(半導體)19.28%</c:v>
                </c:pt>
                <c:pt idx="2">
                  <c:v>IC導線架8.77%</c:v>
                </c:pt>
                <c:pt idx="3">
                  <c:v>TV背光模組14.42%</c:v>
                </c:pt>
                <c:pt idx="4">
                  <c:v>陶瓷基板9.1%</c:v>
                </c:pt>
                <c:pt idx="5">
                  <c:v>其他7.55%</c:v>
                </c:pt>
              </c:strCache>
            </c:strRef>
          </c:cat>
          <c:val>
            <c:numRef>
              <c:f>Sheet1!$B$2:$G$2</c:f>
              <c:numCache>
                <c:formatCode>0.00%</c:formatCode>
                <c:ptCount val="6"/>
                <c:pt idx="0">
                  <c:v>0.40880000000000011</c:v>
                </c:pt>
                <c:pt idx="1">
                  <c:v>0.1928</c:v>
                </c:pt>
                <c:pt idx="2">
                  <c:v>8.77E-2</c:v>
                </c:pt>
                <c:pt idx="3">
                  <c:v>0.14419999999999999</c:v>
                </c:pt>
                <c:pt idx="4">
                  <c:v>9.1000000000000025E-2</c:v>
                </c:pt>
                <c:pt idx="5">
                  <c:v>7.5500000000000012E-2</c:v>
                </c:pt>
              </c:numCache>
            </c:numRef>
          </c:val>
        </c:ser>
        <c:firstSliceAng val="0"/>
      </c:pieChart>
      <c:spPr>
        <a:noFill/>
        <a:ln w="9338">
          <a:solidFill>
            <a:schemeClr val="tx1"/>
          </a:solidFill>
          <a:prstDash val="solid"/>
        </a:ln>
      </c:spPr>
    </c:plotArea>
    <c:legend>
      <c:legendPos val="r"/>
      <c:layout>
        <c:manualLayout>
          <c:xMode val="edge"/>
          <c:yMode val="edge"/>
          <c:x val="0.68095238095237942"/>
          <c:y val="8.6124342816281466E-2"/>
          <c:w val="0.31269841269841331"/>
          <c:h val="0.82775131436743865"/>
        </c:manualLayout>
      </c:layout>
      <c:spPr>
        <a:noFill/>
        <a:ln w="2334">
          <a:solidFill>
            <a:schemeClr val="tx1"/>
          </a:solidFill>
          <a:prstDash val="solid"/>
        </a:ln>
      </c:spPr>
      <c:txPr>
        <a:bodyPr/>
        <a:lstStyle/>
        <a:p>
          <a:pPr>
            <a:defRPr sz="1217" b="1" i="0" u="none" strike="noStrike" baseline="0">
              <a:solidFill>
                <a:schemeClr val="tx1"/>
              </a:solidFill>
              <a:latin typeface="新細明體"/>
              <a:ea typeface="新細明體"/>
              <a:cs typeface="新細明體"/>
            </a:defRPr>
          </a:pPr>
          <a:endParaRPr lang="zh-TW"/>
        </a:p>
      </c:txPr>
    </c:legend>
    <c:plotVisOnly val="1"/>
    <c:dispBlanksAs val="zero"/>
  </c:chart>
  <c:spPr>
    <a:noFill/>
    <a:ln>
      <a:noFill/>
    </a:ln>
  </c:spPr>
  <c:txPr>
    <a:bodyPr/>
    <a:lstStyle/>
    <a:p>
      <a:pPr>
        <a:defRPr sz="1324" b="1" i="0" u="none" strike="noStrike" baseline="0">
          <a:solidFill>
            <a:schemeClr val="tx1"/>
          </a:solidFill>
          <a:latin typeface="新細明體"/>
          <a:ea typeface="新細明體"/>
          <a:cs typeface="新細明體"/>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6.3492063492063502E-2"/>
          <c:y val="8.3732057416267963E-2"/>
          <c:w val="0.55555555555555569"/>
          <c:h val="0.83732057416267969"/>
        </c:manualLayout>
      </c:layout>
      <c:pieChart>
        <c:varyColors val="1"/>
        <c:ser>
          <c:idx val="0"/>
          <c:order val="0"/>
          <c:tx>
            <c:strRef>
              <c:f>Sheet1!$A$2</c:f>
              <c:strCache>
                <c:ptCount val="1"/>
                <c:pt idx="0">
                  <c:v>2023Q2</c:v>
                </c:pt>
              </c:strCache>
            </c:strRef>
          </c:tx>
          <c:spPr>
            <a:ln w="9357">
              <a:solidFill>
                <a:schemeClr val="tx1"/>
              </a:solidFill>
              <a:prstDash val="solid"/>
            </a:ln>
          </c:spPr>
          <c:dPt>
            <c:idx val="0"/>
            <c:spPr>
              <a:solidFill>
                <a:schemeClr val="accent1"/>
              </a:solidFill>
              <a:ln w="9357">
                <a:solidFill>
                  <a:schemeClr val="tx1"/>
                </a:solidFill>
                <a:prstDash val="solid"/>
              </a:ln>
            </c:spPr>
          </c:dPt>
          <c:dPt>
            <c:idx val="1"/>
            <c:spPr>
              <a:solidFill>
                <a:schemeClr val="accent2"/>
              </a:solidFill>
              <a:ln w="9357">
                <a:solidFill>
                  <a:schemeClr val="tx1"/>
                </a:solidFill>
                <a:prstDash val="solid"/>
              </a:ln>
            </c:spPr>
          </c:dPt>
          <c:dPt>
            <c:idx val="2"/>
            <c:spPr>
              <a:solidFill>
                <a:schemeClr val="hlink"/>
              </a:solidFill>
              <a:ln w="9357">
                <a:solidFill>
                  <a:schemeClr val="tx1"/>
                </a:solidFill>
                <a:prstDash val="solid"/>
              </a:ln>
            </c:spPr>
          </c:dPt>
          <c:dPt>
            <c:idx val="3"/>
            <c:spPr>
              <a:solidFill>
                <a:schemeClr val="folHlink"/>
              </a:solidFill>
              <a:ln w="9357">
                <a:solidFill>
                  <a:schemeClr val="tx1"/>
                </a:solidFill>
                <a:prstDash val="solid"/>
              </a:ln>
            </c:spPr>
          </c:dPt>
          <c:dPt>
            <c:idx val="4"/>
            <c:spPr>
              <a:solidFill>
                <a:schemeClr val="bg2"/>
              </a:solidFill>
              <a:ln w="9357">
                <a:solidFill>
                  <a:schemeClr val="tx1"/>
                </a:solidFill>
                <a:prstDash val="solid"/>
              </a:ln>
            </c:spPr>
          </c:dPt>
          <c:cat>
            <c:strRef>
              <c:f>Sheet1!$B$1:$G$1</c:f>
              <c:strCache>
                <c:ptCount val="6"/>
                <c:pt idx="0">
                  <c:v>導線架(LED/SMD)38.56%</c:v>
                </c:pt>
                <c:pt idx="1">
                  <c:v>均熱片(半導體)22.75%</c:v>
                </c:pt>
                <c:pt idx="2">
                  <c:v>IC導線架7.23%</c:v>
                </c:pt>
                <c:pt idx="3">
                  <c:v>TV背光模組12.43%</c:v>
                </c:pt>
                <c:pt idx="4">
                  <c:v>陶瓷基板10.38%</c:v>
                </c:pt>
                <c:pt idx="5">
                  <c:v>其他8.65%</c:v>
                </c:pt>
              </c:strCache>
            </c:strRef>
          </c:cat>
          <c:val>
            <c:numRef>
              <c:f>Sheet1!$B$2:$G$2</c:f>
              <c:numCache>
                <c:formatCode>0.00%</c:formatCode>
                <c:ptCount val="6"/>
                <c:pt idx="0">
                  <c:v>0.38560000000000011</c:v>
                </c:pt>
                <c:pt idx="1">
                  <c:v>0.22750000000000001</c:v>
                </c:pt>
                <c:pt idx="2">
                  <c:v>7.2300000000000031E-2</c:v>
                </c:pt>
                <c:pt idx="3">
                  <c:v>0.12429999999999999</c:v>
                </c:pt>
                <c:pt idx="4">
                  <c:v>0.1038</c:v>
                </c:pt>
                <c:pt idx="5">
                  <c:v>8.6500000000000007E-2</c:v>
                </c:pt>
              </c:numCache>
            </c:numRef>
          </c:val>
        </c:ser>
        <c:firstSliceAng val="0"/>
      </c:pieChart>
      <c:spPr>
        <a:noFill/>
        <a:ln w="9357">
          <a:solidFill>
            <a:schemeClr val="tx1"/>
          </a:solidFill>
          <a:prstDash val="solid"/>
        </a:ln>
      </c:spPr>
    </c:plotArea>
    <c:legend>
      <c:legendPos val="r"/>
      <c:layout>
        <c:manualLayout>
          <c:xMode val="edge"/>
          <c:yMode val="edge"/>
          <c:x val="0.68095238095237942"/>
          <c:y val="8.6124342816281466E-2"/>
          <c:w val="0.31269841269841331"/>
          <c:h val="0.82775131436743865"/>
        </c:manualLayout>
      </c:layout>
      <c:spPr>
        <a:noFill/>
        <a:ln w="2340">
          <a:solidFill>
            <a:schemeClr val="tx1"/>
          </a:solidFill>
          <a:prstDash val="solid"/>
        </a:ln>
      </c:spPr>
      <c:txPr>
        <a:bodyPr/>
        <a:lstStyle/>
        <a:p>
          <a:pPr>
            <a:defRPr sz="1219" b="1" i="0" u="none" strike="noStrike" baseline="0">
              <a:solidFill>
                <a:schemeClr val="tx1"/>
              </a:solidFill>
              <a:latin typeface="新細明體"/>
              <a:ea typeface="新細明體"/>
              <a:cs typeface="新細明體"/>
            </a:defRPr>
          </a:pPr>
          <a:endParaRPr lang="zh-TW"/>
        </a:p>
      </c:txPr>
    </c:legend>
    <c:plotVisOnly val="1"/>
    <c:dispBlanksAs val="zero"/>
  </c:chart>
  <c:spPr>
    <a:noFill/>
    <a:ln>
      <a:noFill/>
    </a:ln>
  </c:spPr>
  <c:txPr>
    <a:bodyPr/>
    <a:lstStyle/>
    <a:p>
      <a:pPr>
        <a:defRPr sz="1326" b="1" i="0" u="none" strike="noStrike" baseline="0">
          <a:solidFill>
            <a:schemeClr val="tx1"/>
          </a:solidFill>
          <a:latin typeface="新細明體"/>
          <a:ea typeface="新細明體"/>
          <a:cs typeface="新細明體"/>
        </a:defRPr>
      </a:pPr>
      <a:endParaRPr lang="zh-TW"/>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a:defRPr sz="1200"/>
            </a:lvl1pPr>
          </a:lstStyle>
          <a:p>
            <a:pPr>
              <a:defRPr/>
            </a:pPr>
            <a:endParaRPr lang="en-US" altLang="zh-TW"/>
          </a:p>
        </p:txBody>
      </p:sp>
      <p:sp>
        <p:nvSpPr>
          <p:cNvPr id="37891" name="Rectangle 3"/>
          <p:cNvSpPr>
            <a:spLocks noGrp="1" noChangeArrowheads="1"/>
          </p:cNvSpPr>
          <p:nvPr>
            <p:ph type="dt" sz="quarter" idx="1"/>
          </p:nvPr>
        </p:nvSpPr>
        <p:spPr bwMode="auto">
          <a:xfrm>
            <a:off x="5624513"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200"/>
            </a:lvl1pPr>
          </a:lstStyle>
          <a:p>
            <a:pPr>
              <a:defRPr/>
            </a:pPr>
            <a:endParaRPr lang="en-US" altLang="zh-TW"/>
          </a:p>
        </p:txBody>
      </p:sp>
      <p:sp>
        <p:nvSpPr>
          <p:cNvPr id="37892" name="Rectangle 4"/>
          <p:cNvSpPr>
            <a:spLocks noGrp="1" noChangeArrowheads="1"/>
          </p:cNvSpPr>
          <p:nvPr>
            <p:ph type="ftr" sz="quarter" idx="2"/>
          </p:nvPr>
        </p:nvSpPr>
        <p:spPr bwMode="auto">
          <a:xfrm>
            <a:off x="0"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a:defRPr sz="1200"/>
            </a:lvl1pPr>
          </a:lstStyle>
          <a:p>
            <a:pPr>
              <a:defRPr/>
            </a:pPr>
            <a:r>
              <a:rPr lang="zh-TW" altLang="en-US"/>
              <a:t>1-33</a:t>
            </a:r>
            <a:endParaRPr lang="en-US" altLang="zh-TW"/>
          </a:p>
        </p:txBody>
      </p:sp>
      <p:sp>
        <p:nvSpPr>
          <p:cNvPr id="37893" name="Rectangle 5"/>
          <p:cNvSpPr>
            <a:spLocks noGrp="1" noChangeArrowheads="1"/>
          </p:cNvSpPr>
          <p:nvPr>
            <p:ph type="sldNum" sz="quarter" idx="3"/>
          </p:nvPr>
        </p:nvSpPr>
        <p:spPr bwMode="auto">
          <a:xfrm>
            <a:off x="5624513"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a:defRPr sz="1200"/>
            </a:lvl1pPr>
          </a:lstStyle>
          <a:p>
            <a:pPr>
              <a:defRPr/>
            </a:pPr>
            <a:fld id="{C651F5B3-9E0C-46D2-A11A-D88B10FFF14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a:defRPr sz="1200"/>
            </a:lvl1pPr>
          </a:lstStyle>
          <a:p>
            <a:pPr>
              <a:defRPr/>
            </a:pPr>
            <a:endParaRPr lang="en-US" altLang="zh-TW"/>
          </a:p>
        </p:txBody>
      </p:sp>
      <p:sp>
        <p:nvSpPr>
          <p:cNvPr id="30723" name="Rectangle 3"/>
          <p:cNvSpPr>
            <a:spLocks noGrp="1" noChangeArrowheads="1"/>
          </p:cNvSpPr>
          <p:nvPr>
            <p:ph type="dt" idx="1"/>
          </p:nvPr>
        </p:nvSpPr>
        <p:spPr bwMode="auto">
          <a:xfrm>
            <a:off x="5624513"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200"/>
            </a:lvl1pPr>
          </a:lstStyle>
          <a:p>
            <a:pPr>
              <a:defRPr/>
            </a:pPr>
            <a:endParaRPr lang="en-US" altLang="zh-TW"/>
          </a:p>
        </p:txBody>
      </p:sp>
      <p:sp>
        <p:nvSpPr>
          <p:cNvPr id="20484" name="Rectangle 4"/>
          <p:cNvSpPr>
            <a:spLocks noGrp="1" noRot="1" noChangeAspect="1" noChangeArrowheads="1" noTextEdit="1"/>
          </p:cNvSpPr>
          <p:nvPr>
            <p:ph type="sldImg" idx="2"/>
          </p:nvPr>
        </p:nvSpPr>
        <p:spPr bwMode="auto">
          <a:xfrm>
            <a:off x="3263900" y="509588"/>
            <a:ext cx="3397250" cy="25479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23975" y="3228975"/>
            <a:ext cx="7278688" cy="30591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26" name="Rectangle 6"/>
          <p:cNvSpPr>
            <a:spLocks noGrp="1" noChangeArrowheads="1"/>
          </p:cNvSpPr>
          <p:nvPr>
            <p:ph type="ftr" sz="quarter" idx="4"/>
          </p:nvPr>
        </p:nvSpPr>
        <p:spPr bwMode="auto">
          <a:xfrm>
            <a:off x="0"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a:defRPr sz="1200"/>
            </a:lvl1pPr>
          </a:lstStyle>
          <a:p>
            <a:pPr>
              <a:defRPr/>
            </a:pPr>
            <a:r>
              <a:rPr lang="zh-TW" altLang="en-US"/>
              <a:t>1-33</a:t>
            </a:r>
            <a:endParaRPr lang="en-US" altLang="zh-TW"/>
          </a:p>
        </p:txBody>
      </p:sp>
      <p:sp>
        <p:nvSpPr>
          <p:cNvPr id="30727" name="Rectangle 7"/>
          <p:cNvSpPr>
            <a:spLocks noGrp="1" noChangeArrowheads="1"/>
          </p:cNvSpPr>
          <p:nvPr>
            <p:ph type="sldNum" sz="quarter" idx="5"/>
          </p:nvPr>
        </p:nvSpPr>
        <p:spPr bwMode="auto">
          <a:xfrm>
            <a:off x="5624513"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a:defRPr sz="1200"/>
            </a:lvl1pPr>
          </a:lstStyle>
          <a:p>
            <a:pPr>
              <a:defRPr/>
            </a:pPr>
            <a:fld id="{A76AD236-FE39-4F87-8BAE-8935AF3E1FCC}"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F6B0FC-5D99-4874-800D-6F084EA148E5}" type="slidenum">
              <a:rPr lang="zh-TW" altLang="en-US" smtClean="0"/>
              <a:pPr/>
              <a:t>1</a:t>
            </a:fld>
            <a:endParaRPr lang="en-US" altLang="zh-TW" smtClean="0"/>
          </a:p>
        </p:txBody>
      </p:sp>
      <p:sp>
        <p:nvSpPr>
          <p:cNvPr id="21507" name="Rectangle 2050"/>
          <p:cNvSpPr>
            <a:spLocks noGrp="1" noRot="1" noChangeAspect="1" noChangeArrowheads="1" noTextEdit="1"/>
          </p:cNvSpPr>
          <p:nvPr>
            <p:ph type="sldImg"/>
          </p:nvPr>
        </p:nvSpPr>
        <p:spPr>
          <a:xfrm>
            <a:off x="3262313" y="509588"/>
            <a:ext cx="3397250" cy="2547937"/>
          </a:xfrm>
          <a:ln/>
        </p:spPr>
      </p:sp>
      <p:sp>
        <p:nvSpPr>
          <p:cNvPr id="21508" name="Rectangle 2051"/>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p:spPr>
        <p:txBody>
          <a:bodyPr/>
          <a:lstStyle/>
          <a:p>
            <a:endParaRPr lang="zh-TW" altLang="en-US" smtClean="0"/>
          </a:p>
        </p:txBody>
      </p:sp>
      <p:sp>
        <p:nvSpPr>
          <p:cNvPr id="22532" name="投影片編號版面配置區 3"/>
          <p:cNvSpPr>
            <a:spLocks noGrp="1"/>
          </p:cNvSpPr>
          <p:nvPr>
            <p:ph type="sldNum" sz="quarter" idx="5"/>
          </p:nvPr>
        </p:nvSpPr>
        <p:spPr>
          <a:noFill/>
        </p:spPr>
        <p:txBody>
          <a:bodyPr/>
          <a:lstStyle/>
          <a:p>
            <a:fld id="{C5DEBC51-BC5E-4B0D-BAF6-676532622C5D}" type="slidenum">
              <a:rPr lang="zh-TW" altLang="en-US" smtClean="0"/>
              <a:pPr/>
              <a:t>7</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212D88D-E802-4F8D-9E32-C0474B53170C}" type="slidenum">
              <a:rPr lang="zh-TW" altLang="en-US" smtClean="0"/>
              <a:pPr/>
              <a:t>13</a:t>
            </a:fld>
            <a:endParaRPr lang="en-US" altLang="zh-TW"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pPr>
              <a:defRPr/>
            </a:pPr>
            <a:endParaRPr lang="en-US" altLang="zh-TW"/>
          </a:p>
        </p:txBody>
      </p:sp>
      <p:sp>
        <p:nvSpPr>
          <p:cNvPr id="19" name="頁尾版面配置區 18"/>
          <p:cNvSpPr>
            <a:spLocks noGrp="1"/>
          </p:cNvSpPr>
          <p:nvPr>
            <p:ph type="ftr" sz="quarter" idx="11"/>
          </p:nvPr>
        </p:nvSpPr>
        <p:spPr/>
        <p:txBody>
          <a:bodyPr/>
          <a:lstStyle/>
          <a:p>
            <a:pPr>
              <a:defRPr/>
            </a:pPr>
            <a:r>
              <a:rPr lang="zh-TW" altLang="en-US" smtClean="0"/>
              <a:t>1</a:t>
            </a:r>
            <a:endParaRPr lang="en-US" altLang="zh-TW"/>
          </a:p>
        </p:txBody>
      </p:sp>
      <p:sp>
        <p:nvSpPr>
          <p:cNvPr id="27" name="投影片編號版面配置區 26"/>
          <p:cNvSpPr>
            <a:spLocks noGrp="1"/>
          </p:cNvSpPr>
          <p:nvPr>
            <p:ph type="sldNum" sz="quarter" idx="12"/>
          </p:nvPr>
        </p:nvSpPr>
        <p:spPr/>
        <p:txBody>
          <a:bodyPr/>
          <a:lstStyle/>
          <a:p>
            <a:pPr>
              <a:defRPr/>
            </a:pPr>
            <a:fld id="{4AC05492-47C5-4F7E-B8B7-6F54898D2A14}" type="slidenum">
              <a:rPr lang="zh-TW" altLang="en-US" smtClean="0"/>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transition spd="med">
    <p:spli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r>
              <a:rPr lang="zh-TW" altLang="en-US" smtClean="0"/>
              <a:t>1</a:t>
            </a:r>
            <a:endParaRPr lang="en-US" altLang="zh-TW"/>
          </a:p>
        </p:txBody>
      </p:sp>
      <p:sp>
        <p:nvSpPr>
          <p:cNvPr id="6" name="投影片編號版面配置區 5"/>
          <p:cNvSpPr>
            <a:spLocks noGrp="1"/>
          </p:cNvSpPr>
          <p:nvPr>
            <p:ph type="sldNum" sz="quarter" idx="12"/>
          </p:nvPr>
        </p:nvSpPr>
        <p:spPr/>
        <p:txBody>
          <a:bodyPr/>
          <a:lstStyle/>
          <a:p>
            <a:pPr>
              <a:defRPr/>
            </a:pPr>
            <a:fld id="{98E623B4-CEF4-4B29-AB41-F8D8E0EBEFDF}"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r>
              <a:rPr lang="zh-TW" altLang="en-US" smtClean="0"/>
              <a:t>1</a:t>
            </a:r>
            <a:endParaRPr lang="en-US" altLang="zh-TW"/>
          </a:p>
        </p:txBody>
      </p:sp>
      <p:sp>
        <p:nvSpPr>
          <p:cNvPr id="6" name="投影片編號版面配置區 5"/>
          <p:cNvSpPr>
            <a:spLocks noGrp="1"/>
          </p:cNvSpPr>
          <p:nvPr>
            <p:ph type="sldNum" sz="quarter" idx="12"/>
          </p:nvPr>
        </p:nvSpPr>
        <p:spPr/>
        <p:txBody>
          <a:bodyPr/>
          <a:lstStyle/>
          <a:p>
            <a:pPr>
              <a:defRPr/>
            </a:pPr>
            <a:fld id="{ECD951CD-B846-4EE6-AB18-B2912D22E629}"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9"/>
          <p:cNvSpPr>
            <a:spLocks noGrp="1"/>
          </p:cNvSpPr>
          <p:nvPr>
            <p:ph type="dt" sz="half" idx="10"/>
          </p:nvPr>
        </p:nvSpPr>
        <p:spPr/>
        <p:txBody>
          <a:bodyPr/>
          <a:lstStyle>
            <a:lvl1pPr>
              <a:defRPr/>
            </a:lvl1pPr>
          </a:lstStyle>
          <a:p>
            <a:pPr>
              <a:defRPr/>
            </a:pPr>
            <a:endParaRPr lang="en-US" altLang="zh-TW"/>
          </a:p>
        </p:txBody>
      </p:sp>
      <p:sp>
        <p:nvSpPr>
          <p:cNvPr id="7" name="頁尾版面配置區 21"/>
          <p:cNvSpPr>
            <a:spLocks noGrp="1"/>
          </p:cNvSpPr>
          <p:nvPr>
            <p:ph type="ftr" sz="quarter" idx="11"/>
          </p:nvPr>
        </p:nvSpPr>
        <p:spPr/>
        <p:txBody>
          <a:bodyPr/>
          <a:lstStyle>
            <a:lvl1pPr>
              <a:defRPr/>
            </a:lvl1pPr>
          </a:lstStyle>
          <a:p>
            <a:pPr>
              <a:defRPr/>
            </a:pPr>
            <a:r>
              <a:rPr lang="zh-TW" altLang="en-US"/>
              <a:t>1</a:t>
            </a:r>
            <a:endParaRPr lang="en-US" altLang="zh-TW"/>
          </a:p>
        </p:txBody>
      </p:sp>
      <p:sp>
        <p:nvSpPr>
          <p:cNvPr id="8" name="投影片編號版面配置區 17"/>
          <p:cNvSpPr>
            <a:spLocks noGrp="1"/>
          </p:cNvSpPr>
          <p:nvPr>
            <p:ph type="sldNum" sz="quarter" idx="12"/>
          </p:nvPr>
        </p:nvSpPr>
        <p:spPr/>
        <p:txBody>
          <a:bodyPr/>
          <a:lstStyle>
            <a:lvl1pPr>
              <a:defRPr/>
            </a:lvl1pPr>
          </a:lstStyle>
          <a:p>
            <a:pPr>
              <a:defRPr/>
            </a:pPr>
            <a:fld id="{4D0548B2-6667-4CBB-9D21-631619ACB54D}" type="slidenum">
              <a:rPr lang="zh-TW" altLang="en-US"/>
              <a:pPr>
                <a:defRPr/>
              </a:pPr>
              <a:t>‹#›</a:t>
            </a:fld>
            <a:endParaRPr lang="en-US" altLang="zh-TW"/>
          </a:p>
        </p:txBody>
      </p:sp>
    </p:spTree>
  </p:cSld>
  <p:clrMapOvr>
    <a:masterClrMapping/>
  </p:clrMapOvr>
  <p:transition spd="med">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858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858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9"/>
          <p:cNvSpPr>
            <a:spLocks noGrp="1"/>
          </p:cNvSpPr>
          <p:nvPr>
            <p:ph type="dt" sz="half" idx="10"/>
          </p:nvPr>
        </p:nvSpPr>
        <p:spPr/>
        <p:txBody>
          <a:bodyPr/>
          <a:lstStyle>
            <a:lvl1pPr>
              <a:defRPr/>
            </a:lvl1pPr>
          </a:lstStyle>
          <a:p>
            <a:pPr>
              <a:defRPr/>
            </a:pPr>
            <a:endParaRPr lang="en-US" altLang="zh-TW"/>
          </a:p>
        </p:txBody>
      </p:sp>
      <p:sp>
        <p:nvSpPr>
          <p:cNvPr id="8" name="頁尾版面配置區 21"/>
          <p:cNvSpPr>
            <a:spLocks noGrp="1"/>
          </p:cNvSpPr>
          <p:nvPr>
            <p:ph type="ftr" sz="quarter" idx="11"/>
          </p:nvPr>
        </p:nvSpPr>
        <p:spPr/>
        <p:txBody>
          <a:bodyPr/>
          <a:lstStyle>
            <a:lvl1pPr>
              <a:defRPr/>
            </a:lvl1pPr>
          </a:lstStyle>
          <a:p>
            <a:pPr>
              <a:defRPr/>
            </a:pPr>
            <a:r>
              <a:rPr lang="zh-TW" altLang="en-US"/>
              <a:t>1</a:t>
            </a: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3C59103A-86AF-4B92-A44E-096A81E9AD77}" type="slidenum">
              <a:rPr lang="zh-TW" altLang="en-US"/>
              <a:pPr>
                <a:defRPr/>
              </a:pPr>
              <a:t>‹#›</a:t>
            </a:fld>
            <a:endParaRPr lang="en-US" altLang="zh-TW"/>
          </a:p>
        </p:txBody>
      </p:sp>
    </p:spTree>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r>
              <a:rPr lang="zh-TW" altLang="en-US" smtClean="0"/>
              <a:t>1</a:t>
            </a:r>
            <a:endParaRPr lang="en-US" altLang="zh-TW"/>
          </a:p>
        </p:txBody>
      </p:sp>
      <p:sp>
        <p:nvSpPr>
          <p:cNvPr id="6" name="投影片編號版面配置區 5"/>
          <p:cNvSpPr>
            <a:spLocks noGrp="1"/>
          </p:cNvSpPr>
          <p:nvPr>
            <p:ph type="sldNum" sz="quarter" idx="12"/>
          </p:nvPr>
        </p:nvSpPr>
        <p:spPr/>
        <p:txBody>
          <a:bodyPr/>
          <a:lstStyle/>
          <a:p>
            <a:pPr>
              <a:defRPr/>
            </a:pPr>
            <a:fld id="{08F69DD2-7AA3-4C81-A0C1-CFCC14E96ED7}"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r>
              <a:rPr lang="zh-TW" altLang="en-US" smtClean="0"/>
              <a:t>1</a:t>
            </a:r>
            <a:endParaRPr lang="en-US" altLang="zh-TW"/>
          </a:p>
        </p:txBody>
      </p:sp>
      <p:sp>
        <p:nvSpPr>
          <p:cNvPr id="6" name="投影片編號版面配置區 5"/>
          <p:cNvSpPr>
            <a:spLocks noGrp="1"/>
          </p:cNvSpPr>
          <p:nvPr>
            <p:ph type="sldNum" sz="quarter" idx="12"/>
          </p:nvPr>
        </p:nvSpPr>
        <p:spPr/>
        <p:txBody>
          <a:bodyPr/>
          <a:lstStyle/>
          <a:p>
            <a:pPr>
              <a:defRPr/>
            </a:pPr>
            <a:fld id="{88367D2B-1AC6-4509-8C01-A29A25AC30C8}" type="slidenum">
              <a:rPr lang="zh-TW" altLang="en-US" smtClean="0"/>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transition spd="med">
    <p:spli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r>
              <a:rPr lang="zh-TW" altLang="en-US" smtClean="0"/>
              <a:t>1</a:t>
            </a:r>
            <a:endParaRPr lang="en-US" altLang="zh-TW"/>
          </a:p>
        </p:txBody>
      </p:sp>
      <p:sp>
        <p:nvSpPr>
          <p:cNvPr id="7" name="投影片編號版面配置區 6"/>
          <p:cNvSpPr>
            <a:spLocks noGrp="1"/>
          </p:cNvSpPr>
          <p:nvPr>
            <p:ph type="sldNum" sz="quarter" idx="12"/>
          </p:nvPr>
        </p:nvSpPr>
        <p:spPr/>
        <p:txBody>
          <a:bodyPr/>
          <a:lstStyle/>
          <a:p>
            <a:pPr>
              <a:defRPr/>
            </a:pPr>
            <a:fld id="{3FAD9EC6-357C-4AAA-AC8F-B47679F7C1F2}"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r>
              <a:rPr lang="zh-TW" altLang="en-US" smtClean="0"/>
              <a:t>1</a:t>
            </a:r>
            <a:endParaRPr lang="en-US" altLang="zh-TW"/>
          </a:p>
        </p:txBody>
      </p:sp>
      <p:sp>
        <p:nvSpPr>
          <p:cNvPr id="9" name="投影片編號版面配置區 8"/>
          <p:cNvSpPr>
            <a:spLocks noGrp="1"/>
          </p:cNvSpPr>
          <p:nvPr>
            <p:ph type="sldNum" sz="quarter" idx="12"/>
          </p:nvPr>
        </p:nvSpPr>
        <p:spPr/>
        <p:txBody>
          <a:bodyPr/>
          <a:lstStyle/>
          <a:p>
            <a:pPr>
              <a:defRPr/>
            </a:pPr>
            <a:fld id="{894BB687-3C3B-4F44-936D-A9324496E142}"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r>
              <a:rPr lang="zh-TW" altLang="en-US" smtClean="0"/>
              <a:t>1</a:t>
            </a:r>
            <a:endParaRPr lang="en-US" altLang="zh-TW"/>
          </a:p>
        </p:txBody>
      </p:sp>
      <p:sp>
        <p:nvSpPr>
          <p:cNvPr id="5" name="投影片編號版面配置區 4"/>
          <p:cNvSpPr>
            <a:spLocks noGrp="1"/>
          </p:cNvSpPr>
          <p:nvPr>
            <p:ph type="sldNum" sz="quarter" idx="12"/>
          </p:nvPr>
        </p:nvSpPr>
        <p:spPr/>
        <p:txBody>
          <a:bodyPr/>
          <a:lstStyle/>
          <a:p>
            <a:pPr>
              <a:defRPr/>
            </a:pPr>
            <a:fld id="{AFCE8785-FBDA-4BA7-8E86-65B555CC9319}"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r>
              <a:rPr lang="zh-TW" altLang="en-US" smtClean="0"/>
              <a:t>1</a:t>
            </a:r>
            <a:endParaRPr lang="en-US" altLang="zh-TW"/>
          </a:p>
        </p:txBody>
      </p:sp>
      <p:sp>
        <p:nvSpPr>
          <p:cNvPr id="4" name="投影片編號版面配置區 3"/>
          <p:cNvSpPr>
            <a:spLocks noGrp="1"/>
          </p:cNvSpPr>
          <p:nvPr>
            <p:ph type="sldNum" sz="quarter" idx="12"/>
          </p:nvPr>
        </p:nvSpPr>
        <p:spPr/>
        <p:txBody>
          <a:bodyPr/>
          <a:lstStyle/>
          <a:p>
            <a:pPr>
              <a:defRPr/>
            </a:pPr>
            <a:fld id="{B9238D0D-09AE-44FB-AEC3-3624BB4DC53F}"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r>
              <a:rPr lang="zh-TW" altLang="en-US" smtClean="0"/>
              <a:t>1</a:t>
            </a:r>
            <a:endParaRPr lang="en-US" altLang="zh-TW"/>
          </a:p>
        </p:txBody>
      </p:sp>
      <p:sp>
        <p:nvSpPr>
          <p:cNvPr id="7" name="投影片編號版面配置區 6"/>
          <p:cNvSpPr>
            <a:spLocks noGrp="1"/>
          </p:cNvSpPr>
          <p:nvPr>
            <p:ph type="sldNum" sz="quarter" idx="12"/>
          </p:nvPr>
        </p:nvSpPr>
        <p:spPr/>
        <p:txBody>
          <a:bodyPr/>
          <a:lstStyle/>
          <a:p>
            <a:pPr>
              <a:defRPr/>
            </a:pPr>
            <a:fld id="{71397849-1523-46D0-88D5-5AA7601D6AB9}" type="slidenum">
              <a:rPr lang="zh-TW" altLang="en-US" smtClean="0"/>
              <a:pPr>
                <a:defRPr/>
              </a:pPr>
              <a:t>‹#›</a:t>
            </a:fld>
            <a:endParaRPr lang="en-US" altLang="zh-TW"/>
          </a:p>
        </p:txBody>
      </p:sp>
    </p:spTree>
  </p:cSld>
  <p:clrMapOvr>
    <a:masterClrMapping/>
  </p:clrMapOvr>
  <p:transition spd="med">
    <p:spli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r>
              <a:rPr lang="zh-TW" altLang="en-US" smtClean="0"/>
              <a:t>1</a:t>
            </a:r>
            <a:endParaRPr lang="en-US" altLang="zh-TW"/>
          </a:p>
        </p:txBody>
      </p:sp>
      <p:sp>
        <p:nvSpPr>
          <p:cNvPr id="7" name="投影片編號版面配置區 6"/>
          <p:cNvSpPr>
            <a:spLocks noGrp="1"/>
          </p:cNvSpPr>
          <p:nvPr>
            <p:ph type="sldNum" sz="quarter" idx="12"/>
          </p:nvPr>
        </p:nvSpPr>
        <p:spPr>
          <a:xfrm>
            <a:off x="8077200" y="6356350"/>
            <a:ext cx="609600" cy="365125"/>
          </a:xfrm>
        </p:spPr>
        <p:txBody>
          <a:bodyPr/>
          <a:lstStyle/>
          <a:p>
            <a:pPr>
              <a:defRPr/>
            </a:pPr>
            <a:fld id="{3A7A15AE-56CD-424B-B9A6-CBFE72736222}" type="slidenum">
              <a:rPr lang="zh-TW" altLang="en-US" smtClean="0"/>
              <a:pPr>
                <a:defRPr/>
              </a:pPr>
              <a:t>‹#›</a:t>
            </a:fld>
            <a:endParaRPr lang="en-US" altLang="zh-TW"/>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pli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zh-TW"/>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zh-TW" altLang="en-US" smtClean="0"/>
              <a:t>1</a:t>
            </a:r>
            <a:endParaRPr lang="en-US"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B6A9E36-69CF-42FD-9396-4C7B6B56CA3C}" type="slidenum">
              <a:rPr lang="zh-TW" altLang="en-US" smtClean="0"/>
              <a:pPr>
                <a:defRPr/>
              </a:pPr>
              <a:t>‹#›</a:t>
            </a:fld>
            <a:endParaRPr lang="en-US" altLang="zh-TW"/>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Lst>
  <p:transition spd="med">
    <p:split dir="in"/>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hyperlink" Target="http://www.cosmo-ic.com/ch_photomain.htm"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11188" y="2205038"/>
            <a:ext cx="7772400" cy="1143000"/>
          </a:xfrm>
        </p:spPr>
        <p:txBody>
          <a:bodyPr>
            <a:normAutofit/>
          </a:bodyPr>
          <a:lstStyle/>
          <a:p>
            <a:pPr eaLnBrk="1" hangingPunct="1"/>
            <a:r>
              <a:rPr lang="zh-TW" altLang="en-US" sz="4800" smtClean="0">
                <a:solidFill>
                  <a:srgbClr val="FFCC00"/>
                </a:solidFill>
                <a:ea typeface="標楷體" pitchFamily="65" charset="-120"/>
              </a:rPr>
              <a:t>一詮精密工業股份有限公司</a:t>
            </a:r>
          </a:p>
        </p:txBody>
      </p:sp>
      <p:sp>
        <p:nvSpPr>
          <p:cNvPr id="5122" name="投影片編號版面配置區 5"/>
          <p:cNvSpPr>
            <a:spLocks noGrp="1"/>
          </p:cNvSpPr>
          <p:nvPr>
            <p:ph type="sldNum" sz="quarter" idx="12"/>
          </p:nvPr>
        </p:nvSpPr>
        <p:spPr/>
        <p:txBody>
          <a:bodyPr>
            <a:normAutofit/>
          </a:bodyPr>
          <a:lstStyle/>
          <a:p>
            <a:pPr>
              <a:defRPr/>
            </a:pPr>
            <a:fld id="{56F08D9C-2295-48DC-A3C2-AA82DBF212B1}" type="slidenum">
              <a:rPr lang="zh-TW" altLang="en-US"/>
              <a:pPr>
                <a:defRPr/>
              </a:pPr>
              <a:t>1</a:t>
            </a:fld>
            <a:endParaRPr lang="en-US" altLang="zh-TW" dirty="0"/>
          </a:p>
        </p:txBody>
      </p:sp>
      <p:grpSp>
        <p:nvGrpSpPr>
          <p:cNvPr id="11268" name="Group 1038"/>
          <p:cNvGrpSpPr>
            <a:grpSpLocks/>
          </p:cNvGrpSpPr>
          <p:nvPr/>
        </p:nvGrpSpPr>
        <p:grpSpPr bwMode="auto">
          <a:xfrm>
            <a:off x="2771775" y="620713"/>
            <a:ext cx="3181350" cy="1444625"/>
            <a:chOff x="295" y="799"/>
            <a:chExt cx="2004" cy="910"/>
          </a:xfrm>
        </p:grpSpPr>
        <p:sp>
          <p:nvSpPr>
            <p:cNvPr id="11271" name="Rectangle 1037"/>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1272" name="Picture 1036"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28694" name="Rectangle 1046"/>
          <p:cNvSpPr>
            <a:spLocks noChangeArrowheads="1"/>
          </p:cNvSpPr>
          <p:nvPr/>
        </p:nvSpPr>
        <p:spPr bwMode="auto">
          <a:xfrm>
            <a:off x="1116013" y="3429000"/>
            <a:ext cx="6804025" cy="1339850"/>
          </a:xfrm>
          <a:prstGeom prst="rect">
            <a:avLst/>
          </a:prstGeom>
          <a:noFill/>
          <a:ln w="9525">
            <a:noFill/>
            <a:miter lim="800000"/>
            <a:headEnd/>
            <a:tailEnd/>
          </a:ln>
          <a:effectLst/>
        </p:spPr>
        <p:txBody>
          <a:bodyPr lIns="107332" tIns="53666" rIns="107332" bIns="53666" anchor="ctr"/>
          <a:lstStyle/>
          <a:p>
            <a:pPr>
              <a:defRPr/>
            </a:pPr>
            <a:r>
              <a:rPr lang="en-US" altLang="zh-TW" sz="6000" b="1" dirty="0">
                <a:solidFill>
                  <a:schemeClr val="tx2"/>
                </a:solidFill>
                <a:effectLst>
                  <a:outerShdw blurRad="38100" dist="38100" dir="2700000" algn="tl">
                    <a:srgbClr val="000000"/>
                  </a:outerShdw>
                </a:effectLst>
                <a:latin typeface="全真楷書" pitchFamily="49" charset="-120"/>
                <a:ea typeface="全真楷書" pitchFamily="49" charset="-120"/>
              </a:rPr>
              <a:t>Company Profile</a:t>
            </a:r>
          </a:p>
        </p:txBody>
      </p:sp>
      <p:sp>
        <p:nvSpPr>
          <p:cNvPr id="11270" name="Rectangle 1048"/>
          <p:cNvSpPr>
            <a:spLocks noChangeArrowheads="1"/>
          </p:cNvSpPr>
          <p:nvPr/>
        </p:nvSpPr>
        <p:spPr bwMode="auto">
          <a:xfrm>
            <a:off x="1692275" y="5445125"/>
            <a:ext cx="5905500" cy="1020763"/>
          </a:xfrm>
          <a:prstGeom prst="rect">
            <a:avLst/>
          </a:prstGeom>
          <a:noFill/>
          <a:ln w="9525">
            <a:noFill/>
            <a:miter lim="800000"/>
            <a:headEnd/>
            <a:tailEnd/>
          </a:ln>
        </p:spPr>
        <p:txBody>
          <a:bodyPr>
            <a:spAutoFit/>
          </a:bodyPr>
          <a:lstStyle/>
          <a:p>
            <a:pPr algn="l"/>
            <a:r>
              <a:rPr lang="zh-TW" altLang="en-US" sz="3700">
                <a:latin typeface="全真楷書" pitchFamily="49" charset="-120"/>
                <a:ea typeface="全真楷書" pitchFamily="49" charset="-120"/>
              </a:rPr>
              <a:t>一詮精密工業股份有限公司</a:t>
            </a:r>
          </a:p>
          <a:p>
            <a:pPr algn="l"/>
            <a:r>
              <a:rPr lang="en-US" altLang="zh-TW" sz="2400">
                <a:latin typeface="全真楷書" pitchFamily="49" charset="-120"/>
                <a:ea typeface="全真楷書" pitchFamily="49" charset="-120"/>
              </a:rPr>
              <a:t>I-CHIUN PRECISION INDUSTRY CO.,LTD.</a:t>
            </a:r>
            <a:endParaRPr lang="zh-TW" altLang="en-US" sz="2400">
              <a:latin typeface="全真楷書" pitchFamily="49" charset="-120"/>
              <a:ea typeface="全真楷書" pitchFamily="49" charset="-12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92275" y="333375"/>
            <a:ext cx="6624638" cy="576263"/>
          </a:xfrm>
        </p:spPr>
        <p:txBody>
          <a:bodyPr/>
          <a:lstStyle/>
          <a:p>
            <a:pPr eaLnBrk="1" hangingPunct="1"/>
            <a:r>
              <a:rPr lang="zh-TW" altLang="en-US" sz="2800" b="1" smtClean="0"/>
              <a:t>損益表</a:t>
            </a:r>
            <a:r>
              <a:rPr lang="en-US" altLang="zh-TW" sz="2800" b="1" smtClean="0"/>
              <a:t>(Income Statement)</a:t>
            </a:r>
            <a:endParaRPr lang="zh-TW" altLang="en-US" sz="2800" b="1" smtClean="0"/>
          </a:p>
        </p:txBody>
      </p:sp>
      <p:graphicFrame>
        <p:nvGraphicFramePr>
          <p:cNvPr id="301165" name="Group 109"/>
          <p:cNvGraphicFramePr>
            <a:graphicFrameLocks noGrp="1"/>
          </p:cNvGraphicFramePr>
          <p:nvPr>
            <p:ph sz="half" idx="1"/>
          </p:nvPr>
        </p:nvGraphicFramePr>
        <p:xfrm>
          <a:off x="468313" y="1123950"/>
          <a:ext cx="8208143" cy="5305142"/>
        </p:xfrm>
        <a:graphic>
          <a:graphicData uri="http://schemas.openxmlformats.org/drawingml/2006/table">
            <a:tbl>
              <a:tblPr/>
              <a:tblGrid>
                <a:gridCol w="3167583"/>
                <a:gridCol w="1440160"/>
                <a:gridCol w="1080120"/>
                <a:gridCol w="1440160"/>
                <a:gridCol w="1080120"/>
              </a:tblGrid>
              <a:tr h="46243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2023</a:t>
                      </a:r>
                      <a:r>
                        <a:rPr kumimoji="1" lang="zh-TW" altLang="en-US"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年第二季</a:t>
                      </a:r>
                      <a:r>
                        <a:rPr kumimoji="1" lang="en-US"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VS 2022</a:t>
                      </a:r>
                      <a:r>
                        <a:rPr kumimoji="1" lang="zh-TW" altLang="en-US"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年第二季</a:t>
                      </a:r>
                      <a:endParaRPr kumimoji="1" lang="en-US"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新台幣千元</a:t>
                      </a:r>
                      <a:r>
                        <a:rPr kumimoji="1" lang="en-US" altLang="zh-TW" sz="20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年第二季</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Sales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2022</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年第二季</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Sales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營業收入</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(Sale Revenue)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2,316,895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2,772,083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營業成本</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(Gross Profit)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(1,994,785)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(86.10%)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(2,424,561)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(87.46%)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營業毛利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(Gross Profit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322,110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347,522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6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營業費用</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(Operating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(257,549)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(337,607)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(12.18%)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586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營業利益</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(Operating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64,561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9,915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0.36%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277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營業外淨收入或支出</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Non-operating Income(Expenses)</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55,210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2.38%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84,243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3.04%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稅前淨利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(Income Before Tax)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119,771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5.17%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94,158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稅後淨利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(Net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96,560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cs typeface="Times New Roman" pitchFamily="18" charset="0"/>
                        </a:rPr>
                        <a:t>4.17%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67,874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cs typeface="Times New Roman" pitchFamily="18" charset="0"/>
                        </a:rPr>
                        <a:t>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4" name="投影片編號版面配置區 6"/>
          <p:cNvSpPr>
            <a:spLocks noGrp="1"/>
          </p:cNvSpPr>
          <p:nvPr>
            <p:ph type="sldNum" sz="quarter" idx="12"/>
          </p:nvPr>
        </p:nvSpPr>
        <p:spPr/>
        <p:txBody>
          <a:bodyPr/>
          <a:lstStyle/>
          <a:p>
            <a:pPr>
              <a:defRPr/>
            </a:pPr>
            <a:fld id="{1320E139-516E-4308-A87A-BF535C1AD7CA}" type="slidenum">
              <a:rPr lang="zh-TW" altLang="en-US"/>
              <a:pPr>
                <a:defRPr/>
              </a:pPr>
              <a:t>10</a:t>
            </a:fld>
            <a:endParaRPr lang="en-US" altLang="zh-TW"/>
          </a:p>
        </p:txBody>
      </p:sp>
      <p:grpSp>
        <p:nvGrpSpPr>
          <p:cNvPr id="17481" name="Group 97"/>
          <p:cNvGrpSpPr>
            <a:grpSpLocks/>
          </p:cNvGrpSpPr>
          <p:nvPr/>
        </p:nvGrpSpPr>
        <p:grpSpPr bwMode="auto">
          <a:xfrm>
            <a:off x="684213" y="333375"/>
            <a:ext cx="896937" cy="504825"/>
            <a:chOff x="295" y="799"/>
            <a:chExt cx="2004" cy="910"/>
          </a:xfrm>
        </p:grpSpPr>
        <p:sp>
          <p:nvSpPr>
            <p:cNvPr id="17482" name="Rectangle 9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7483" name="Picture 99"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39750" y="260350"/>
            <a:ext cx="7772400" cy="287338"/>
          </a:xfrm>
        </p:spPr>
        <p:txBody>
          <a:bodyPr>
            <a:normAutofit fontScale="90000"/>
          </a:bodyPr>
          <a:lstStyle/>
          <a:p>
            <a:pPr eaLnBrk="1" fontAlgn="auto" hangingPunct="1">
              <a:spcAft>
                <a:spcPts val="0"/>
              </a:spcAft>
              <a:defRPr/>
            </a:pPr>
            <a:r>
              <a:rPr lang="zh-TW" altLang="en-US" sz="2400" b="1" dirty="0" smtClean="0"/>
              <a:t>             財務比率</a:t>
            </a:r>
            <a:r>
              <a:rPr lang="en-US" altLang="zh-TW" sz="2400" b="1" dirty="0" smtClean="0"/>
              <a:t>Financial Ratios</a:t>
            </a:r>
            <a:endParaRPr lang="zh-TW" altLang="en-US" sz="2400" b="1" dirty="0" smtClean="0"/>
          </a:p>
        </p:txBody>
      </p:sp>
      <p:graphicFrame>
        <p:nvGraphicFramePr>
          <p:cNvPr id="267576" name="Group 312"/>
          <p:cNvGraphicFramePr>
            <a:graphicFrameLocks noGrp="1"/>
          </p:cNvGraphicFramePr>
          <p:nvPr>
            <p:ph sz="half" idx="1"/>
          </p:nvPr>
        </p:nvGraphicFramePr>
        <p:xfrm>
          <a:off x="468313" y="765175"/>
          <a:ext cx="8280152" cy="5501837"/>
        </p:xfrm>
        <a:graphic>
          <a:graphicData uri="http://schemas.openxmlformats.org/drawingml/2006/table">
            <a:tbl>
              <a:tblPr/>
              <a:tblGrid>
                <a:gridCol w="1583407"/>
                <a:gridCol w="2304256"/>
                <a:gridCol w="1327590"/>
                <a:gridCol w="993034"/>
                <a:gridCol w="1244944"/>
                <a:gridCol w="826921"/>
              </a:tblGrid>
              <a:tr h="720080">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財務比率</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05107">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4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2022</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2021</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2020</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21">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財務結構</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Debt Management Ratios</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負債佔資產比率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Debt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46.27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45.84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49.94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52.21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04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長期資金佔不動產、廠房及設備比率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Long term Debt to Fixed Asset(%)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306.81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303.95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317.24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214.71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21">
                <a:tc rowSpan="3">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償債能力</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Liquidity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Ratios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流動比率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Current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237.04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262.04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243.75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185.82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82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速度比率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Quick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178.99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182.59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166.69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139.65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利息保障倍數</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Times Interest Earned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5.03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11.97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38" name="投影片編號版面配置區 6"/>
          <p:cNvSpPr>
            <a:spLocks noGrp="1"/>
          </p:cNvSpPr>
          <p:nvPr>
            <p:ph type="sldNum" sz="quarter" idx="12"/>
          </p:nvPr>
        </p:nvSpPr>
        <p:spPr/>
        <p:txBody>
          <a:bodyPr/>
          <a:lstStyle/>
          <a:p>
            <a:pPr>
              <a:defRPr/>
            </a:pPr>
            <a:fld id="{17447743-0B2F-4B37-85E0-4413E579259F}" type="slidenum">
              <a:rPr lang="zh-TW" altLang="en-US"/>
              <a:pPr>
                <a:defRPr/>
              </a:pPr>
              <a:t>11</a:t>
            </a:fld>
            <a:endParaRPr lang="en-US" altLang="zh-TW"/>
          </a:p>
        </p:txBody>
      </p:sp>
      <p:grpSp>
        <p:nvGrpSpPr>
          <p:cNvPr id="18486" name="Group 292"/>
          <p:cNvGrpSpPr>
            <a:grpSpLocks/>
          </p:cNvGrpSpPr>
          <p:nvPr/>
        </p:nvGrpSpPr>
        <p:grpSpPr bwMode="auto">
          <a:xfrm>
            <a:off x="250825" y="71438"/>
            <a:ext cx="1008063" cy="549275"/>
            <a:chOff x="295" y="799"/>
            <a:chExt cx="2004" cy="910"/>
          </a:xfrm>
        </p:grpSpPr>
        <p:sp>
          <p:nvSpPr>
            <p:cNvPr id="18487" name="Rectangle 293"/>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8488" name="Picture 294"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260350"/>
            <a:ext cx="7772400" cy="287338"/>
          </a:xfrm>
        </p:spPr>
        <p:txBody>
          <a:bodyPr>
            <a:normAutofit fontScale="90000"/>
          </a:bodyPr>
          <a:lstStyle/>
          <a:p>
            <a:pPr eaLnBrk="1" hangingPunct="1"/>
            <a:r>
              <a:rPr lang="zh-TW" altLang="en-US" sz="2200" b="1" smtClean="0"/>
              <a:t>             財務比率</a:t>
            </a:r>
            <a:r>
              <a:rPr lang="en-US" altLang="zh-TW" sz="2200" b="1" smtClean="0"/>
              <a:t>Financial Ratios</a:t>
            </a:r>
            <a:endParaRPr lang="zh-TW" altLang="en-US" sz="2200" b="1" smtClean="0"/>
          </a:p>
        </p:txBody>
      </p:sp>
      <p:graphicFrame>
        <p:nvGraphicFramePr>
          <p:cNvPr id="267576" name="Group 312"/>
          <p:cNvGraphicFramePr>
            <a:graphicFrameLocks noGrp="1"/>
          </p:cNvGraphicFramePr>
          <p:nvPr>
            <p:ph sz="half" idx="1"/>
          </p:nvPr>
        </p:nvGraphicFramePr>
        <p:xfrm>
          <a:off x="468313" y="765175"/>
          <a:ext cx="8280152" cy="5667922"/>
        </p:xfrm>
        <a:graphic>
          <a:graphicData uri="http://schemas.openxmlformats.org/drawingml/2006/table">
            <a:tbl>
              <a:tblPr/>
              <a:tblGrid>
                <a:gridCol w="1439391"/>
                <a:gridCol w="2448272"/>
                <a:gridCol w="1327590"/>
                <a:gridCol w="993034"/>
                <a:gridCol w="1244944"/>
                <a:gridCol w="826921"/>
              </a:tblGrid>
              <a:tr h="598590">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財務比率</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9294">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4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2022</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2021</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2020</a:t>
                      </a:r>
                      <a:r>
                        <a:rPr kumimoji="1" lang="zh-TW" altLang="en-US"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715">
                <a:tc row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經營能力</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Asset Management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應收款項週轉率</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Account Receivable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2.83</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存貨周轉率</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Inventory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5.19</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25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不動產、廠房及設備周轉率</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Fixed Asset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2.13</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25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總資產周轉率</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Total Asset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0.70</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651">
                <a:tc row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獲利能力</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Profitability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資產報酬率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Return to Asset(%)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3.15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5.72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(2.15)</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權益報酬率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Return to Equity(%)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10.72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(5.33)</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65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純益率</a:t>
                      </a:r>
                      <a:endPar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Net Profit Margin(%)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4.49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6.40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(3.73)</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60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300" b="1" dirty="0" smtClean="0">
                          <a:latin typeface="Times New Roman" pitchFamily="18" charset="0"/>
                          <a:cs typeface="Times New Roman" pitchFamily="18" charset="0"/>
                        </a:rPr>
                        <a:t>(0.75)</a:t>
                      </a:r>
                      <a:endParaRPr lang="zh-TW" altLang="en-US" sz="1300" b="1" dirty="0">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62" name="投影片編號版面配置區 6"/>
          <p:cNvSpPr>
            <a:spLocks noGrp="1"/>
          </p:cNvSpPr>
          <p:nvPr>
            <p:ph type="sldNum" sz="quarter" idx="12"/>
          </p:nvPr>
        </p:nvSpPr>
        <p:spPr>
          <a:xfrm>
            <a:off x="6843713" y="6427788"/>
            <a:ext cx="1905000" cy="457200"/>
          </a:xfrm>
        </p:spPr>
        <p:txBody>
          <a:bodyPr/>
          <a:lstStyle/>
          <a:p>
            <a:pPr>
              <a:defRPr/>
            </a:pPr>
            <a:fld id="{127D67FC-FEF2-44CF-B344-3496D0AFE3B8}" type="slidenum">
              <a:rPr lang="zh-TW" altLang="en-US"/>
              <a:pPr>
                <a:defRPr/>
              </a:pPr>
              <a:t>12</a:t>
            </a:fld>
            <a:endParaRPr lang="en-US" altLang="zh-TW"/>
          </a:p>
        </p:txBody>
      </p:sp>
      <p:grpSp>
        <p:nvGrpSpPr>
          <p:cNvPr id="19528" name="Group 292"/>
          <p:cNvGrpSpPr>
            <a:grpSpLocks/>
          </p:cNvGrpSpPr>
          <p:nvPr/>
        </p:nvGrpSpPr>
        <p:grpSpPr bwMode="auto">
          <a:xfrm>
            <a:off x="250825" y="71438"/>
            <a:ext cx="1008063" cy="549275"/>
            <a:chOff x="295" y="799"/>
            <a:chExt cx="2004" cy="910"/>
          </a:xfrm>
        </p:grpSpPr>
        <p:sp>
          <p:nvSpPr>
            <p:cNvPr id="19529" name="Rectangle 293"/>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9530" name="Picture 294"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9"/>
          <p:cNvGraphicFramePr>
            <a:graphicFrameLocks noChangeAspect="1"/>
          </p:cNvGraphicFramePr>
          <p:nvPr>
            <p:ph idx="1"/>
          </p:nvPr>
        </p:nvGraphicFramePr>
        <p:xfrm>
          <a:off x="250825" y="4005263"/>
          <a:ext cx="3887788" cy="2116137"/>
        </p:xfrm>
        <a:graphic>
          <a:graphicData uri="http://schemas.openxmlformats.org/presentationml/2006/ole">
            <p:oleObj spid="_x0000_s4098" name="多媒體項目" r:id="rId4" imgW="5349600" imgH="2911320" progId="">
              <p:embed/>
            </p:oleObj>
          </a:graphicData>
        </a:graphic>
      </p:graphicFrame>
      <p:sp>
        <p:nvSpPr>
          <p:cNvPr id="2051" name="投影片編號版面配置區 5"/>
          <p:cNvSpPr>
            <a:spLocks noGrp="1"/>
          </p:cNvSpPr>
          <p:nvPr>
            <p:ph type="sldNum" sz="quarter" idx="12"/>
          </p:nvPr>
        </p:nvSpPr>
        <p:spPr/>
        <p:txBody>
          <a:bodyPr/>
          <a:lstStyle/>
          <a:p>
            <a:pPr>
              <a:defRPr/>
            </a:pPr>
            <a:fld id="{453927AF-B92B-4E8E-932C-8EA9183B5B5C}" type="slidenum">
              <a:rPr lang="zh-TW" altLang="en-US"/>
              <a:pPr>
                <a:defRPr/>
              </a:pPr>
              <a:t>13</a:t>
            </a:fld>
            <a:endParaRPr lang="en-US" altLang="zh-TW"/>
          </a:p>
        </p:txBody>
      </p:sp>
      <p:grpSp>
        <p:nvGrpSpPr>
          <p:cNvPr id="4100" name="Group 3"/>
          <p:cNvGrpSpPr>
            <a:grpSpLocks/>
          </p:cNvGrpSpPr>
          <p:nvPr/>
        </p:nvGrpSpPr>
        <p:grpSpPr bwMode="auto">
          <a:xfrm>
            <a:off x="4284663" y="1268413"/>
            <a:ext cx="4679950" cy="609600"/>
            <a:chOff x="2517" y="3612"/>
            <a:chExt cx="2676" cy="384"/>
          </a:xfrm>
        </p:grpSpPr>
        <p:sp>
          <p:nvSpPr>
            <p:cNvPr id="97284" name="Text Box 4"/>
            <p:cNvSpPr txBox="1">
              <a:spLocks noChangeArrowheads="1"/>
            </p:cNvSpPr>
            <p:nvPr/>
          </p:nvSpPr>
          <p:spPr bwMode="auto">
            <a:xfrm>
              <a:off x="3129" y="3612"/>
              <a:ext cx="2064" cy="384"/>
            </a:xfrm>
            <a:prstGeom prst="rect">
              <a:avLst/>
            </a:prstGeom>
            <a:noFill/>
            <a:ln w="28575">
              <a:noFill/>
              <a:miter lim="800000"/>
              <a:headEnd/>
              <a:tailEnd/>
            </a:ln>
            <a:effectLst>
              <a:outerShdw dist="35921" dir="2700000" algn="ctr" rotWithShape="0">
                <a:schemeClr val="bg2"/>
              </a:outerShdw>
            </a:effectLst>
          </p:spPr>
          <p:txBody>
            <a:bodyPr>
              <a:spAutoFit/>
            </a:bodyPr>
            <a:lstStyle/>
            <a:p>
              <a:pPr algn="l">
                <a:defRPr/>
              </a:pPr>
              <a:r>
                <a:rPr lang="zh-TW" altLang="en-US" sz="2000" dirty="0">
                  <a:latin typeface="新細明體" pitchFamily="18" charset="-120"/>
                </a:rPr>
                <a:t>一詮精密工業股份有限公司</a:t>
              </a:r>
            </a:p>
            <a:p>
              <a:pPr algn="l">
                <a:defRPr/>
              </a:pPr>
              <a:r>
                <a:rPr lang="en-US" altLang="zh-TW" sz="1400" dirty="0">
                  <a:latin typeface="Franklin Gothic Demi" pitchFamily="34" charset="0"/>
                  <a:ea typeface="標楷體" pitchFamily="65" charset="-120"/>
                </a:rPr>
                <a:t>I-CHIUN PRECISION INDUSTRY CO.,LTD.</a:t>
              </a:r>
            </a:p>
          </p:txBody>
        </p:sp>
        <p:grpSp>
          <p:nvGrpSpPr>
            <p:cNvPr id="4105" name="Group 5"/>
            <p:cNvGrpSpPr>
              <a:grpSpLocks/>
            </p:cNvGrpSpPr>
            <p:nvPr/>
          </p:nvGrpSpPr>
          <p:grpSpPr bwMode="auto">
            <a:xfrm>
              <a:off x="2517" y="3657"/>
              <a:ext cx="612" cy="318"/>
              <a:chOff x="295" y="799"/>
              <a:chExt cx="2004" cy="910"/>
            </a:xfrm>
          </p:grpSpPr>
          <p:sp>
            <p:nvSpPr>
              <p:cNvPr id="4106" name="Rectangle 6"/>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4107" name="Picture 7" descr="logo-a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grpSp>
      <p:pic>
        <p:nvPicPr>
          <p:cNvPr id="4101" name="Picture 8"/>
          <p:cNvPicPr>
            <a:picLocks noChangeAspect="1" noChangeArrowheads="1"/>
          </p:cNvPicPr>
          <p:nvPr/>
        </p:nvPicPr>
        <p:blipFill>
          <a:blip r:embed="rId6" cstate="print"/>
          <a:srcRect l="10123" t="24414" r="12354" b="57878"/>
          <a:stretch>
            <a:fillRect/>
          </a:stretch>
        </p:blipFill>
        <p:spPr bwMode="auto">
          <a:xfrm>
            <a:off x="0" y="0"/>
            <a:ext cx="9144000" cy="908050"/>
          </a:xfrm>
          <a:prstGeom prst="rect">
            <a:avLst/>
          </a:prstGeom>
          <a:noFill/>
          <a:ln w="9525">
            <a:noFill/>
            <a:miter lim="800000"/>
            <a:headEnd/>
            <a:tailEnd/>
          </a:ln>
        </p:spPr>
      </p:pic>
      <p:sp>
        <p:nvSpPr>
          <p:cNvPr id="4102" name="Text Box 12"/>
          <p:cNvSpPr txBox="1">
            <a:spLocks noChangeArrowheads="1"/>
          </p:cNvSpPr>
          <p:nvPr/>
        </p:nvSpPr>
        <p:spPr bwMode="auto">
          <a:xfrm>
            <a:off x="4284663" y="1989138"/>
            <a:ext cx="4537075" cy="4246562"/>
          </a:xfrm>
          <a:prstGeom prst="rect">
            <a:avLst/>
          </a:prstGeom>
          <a:noFill/>
          <a:ln w="9525">
            <a:noFill/>
            <a:miter lim="800000"/>
            <a:headEnd/>
            <a:tailEnd/>
          </a:ln>
        </p:spPr>
        <p:txBody>
          <a:bodyPr>
            <a:spAutoFit/>
          </a:bodyPr>
          <a:lstStyle/>
          <a:p>
            <a:pPr algn="l">
              <a:spcBef>
                <a:spcPct val="50000"/>
              </a:spcBef>
            </a:pPr>
            <a:r>
              <a:rPr lang="zh-TW" altLang="en-US" sz="2000" dirty="0"/>
              <a:t>新北市新莊區五工五路</a:t>
            </a:r>
            <a:r>
              <a:rPr lang="en-US" altLang="zh-TW" sz="2000" dirty="0"/>
              <a:t>17</a:t>
            </a:r>
            <a:r>
              <a:rPr lang="zh-TW" altLang="en-US" sz="2000" dirty="0"/>
              <a:t>號</a:t>
            </a:r>
            <a:br>
              <a:rPr lang="zh-TW" altLang="en-US" sz="2000" dirty="0"/>
            </a:br>
            <a:r>
              <a:rPr lang="en-US" altLang="zh-TW" sz="2000" dirty="0"/>
              <a:t>No.17 Wu Gung 5Rd, </a:t>
            </a:r>
            <a:r>
              <a:rPr lang="en-US" altLang="zh-TW" sz="2000" dirty="0" err="1"/>
              <a:t>Xin</a:t>
            </a:r>
            <a:r>
              <a:rPr lang="en-US" altLang="zh-TW" sz="2000" dirty="0"/>
              <a:t> </a:t>
            </a:r>
            <a:r>
              <a:rPr lang="en-US" altLang="zh-TW" sz="2000" dirty="0" err="1"/>
              <a:t>Zhuang</a:t>
            </a:r>
            <a:r>
              <a:rPr lang="en-US" altLang="zh-TW" sz="2000" dirty="0"/>
              <a:t>  District, New Taipei City, Taiwan, R.O.C. </a:t>
            </a:r>
            <a:br>
              <a:rPr lang="en-US" altLang="zh-TW" sz="2000" dirty="0"/>
            </a:br>
            <a:r>
              <a:rPr lang="en-US" altLang="zh-TW" sz="2000" dirty="0"/>
              <a:t/>
            </a:r>
            <a:br>
              <a:rPr lang="en-US" altLang="zh-TW" sz="2000" dirty="0"/>
            </a:br>
            <a:r>
              <a:rPr lang="en-US" altLang="zh-TW" sz="2000" dirty="0"/>
              <a:t>TEL: 886-2-2299-0001</a:t>
            </a:r>
            <a:br>
              <a:rPr lang="en-US" altLang="zh-TW" sz="2000" dirty="0"/>
            </a:br>
            <a:r>
              <a:rPr lang="en-US" altLang="zh-TW" sz="2000" dirty="0"/>
              <a:t>FAX: 886-2-2299-4529, 2299-0089 </a:t>
            </a:r>
            <a:br>
              <a:rPr lang="en-US" altLang="zh-TW" sz="2000" dirty="0"/>
            </a:br>
            <a:endParaRPr lang="en-US" altLang="zh-TW" sz="2000" dirty="0"/>
          </a:p>
          <a:p>
            <a:pPr algn="l">
              <a:spcBef>
                <a:spcPct val="50000"/>
              </a:spcBef>
              <a:buFont typeface="Wingdings" pitchFamily="2" charset="2"/>
              <a:buChar char="Ø"/>
            </a:pPr>
            <a:r>
              <a:rPr kumimoji="0" lang="en-US" altLang="zh-TW" sz="2000" dirty="0">
                <a:solidFill>
                  <a:srgbClr val="FFCC00"/>
                </a:solidFill>
              </a:rPr>
              <a:t> </a:t>
            </a:r>
            <a:r>
              <a:rPr kumimoji="0" lang="zh-TW" altLang="en-US" sz="2000" dirty="0">
                <a:solidFill>
                  <a:srgbClr val="FFCC00"/>
                </a:solidFill>
              </a:rPr>
              <a:t>公司網址：　　　　　　　　　</a:t>
            </a:r>
            <a:r>
              <a:rPr kumimoji="0" lang="en-US" altLang="zh-TW" sz="2000" dirty="0">
                <a:solidFill>
                  <a:srgbClr val="FFCC00"/>
                </a:solidFill>
              </a:rPr>
              <a:t>www.i-chiun.com.tw</a:t>
            </a:r>
          </a:p>
          <a:p>
            <a:pPr algn="l">
              <a:spcBef>
                <a:spcPct val="50000"/>
              </a:spcBef>
              <a:buFont typeface="Wingdings" pitchFamily="2" charset="2"/>
              <a:buChar char="Ø"/>
            </a:pPr>
            <a:r>
              <a:rPr kumimoji="0" lang="en-US" altLang="zh-TW" sz="2000" dirty="0">
                <a:solidFill>
                  <a:srgbClr val="FFCC00"/>
                </a:solidFill>
              </a:rPr>
              <a:t> </a:t>
            </a:r>
            <a:r>
              <a:rPr kumimoji="0" lang="zh-TW" altLang="en-US" sz="2000" dirty="0">
                <a:solidFill>
                  <a:srgbClr val="FFCC00"/>
                </a:solidFill>
              </a:rPr>
              <a:t>投資人聯絡窗口：                 </a:t>
            </a:r>
            <a:r>
              <a:rPr kumimoji="0" lang="en-US" altLang="zh-TW" sz="2000" dirty="0" smtClean="0">
                <a:solidFill>
                  <a:srgbClr val="FFCC00"/>
                </a:solidFill>
              </a:rPr>
              <a:t>paijung@i-chiun.com.tw</a:t>
            </a:r>
            <a:endParaRPr kumimoji="0" lang="en-US" altLang="zh-TW" sz="2000" dirty="0">
              <a:solidFill>
                <a:srgbClr val="FFCC00"/>
              </a:solidFill>
            </a:endParaRPr>
          </a:p>
          <a:p>
            <a:pPr algn="l">
              <a:spcBef>
                <a:spcPct val="50000"/>
              </a:spcBef>
              <a:buFont typeface="Wingdings" pitchFamily="2" charset="2"/>
              <a:buNone/>
            </a:pPr>
            <a:endParaRPr kumimoji="0" lang="en-US" altLang="zh-TW" sz="2000" dirty="0">
              <a:solidFill>
                <a:srgbClr val="FFCC00"/>
              </a:solidFill>
            </a:endParaRPr>
          </a:p>
        </p:txBody>
      </p:sp>
      <p:sp>
        <p:nvSpPr>
          <p:cNvPr id="97293" name="Rectangle 13"/>
          <p:cNvSpPr>
            <a:spLocks noChangeArrowheads="1"/>
          </p:cNvSpPr>
          <p:nvPr/>
        </p:nvSpPr>
        <p:spPr bwMode="auto">
          <a:xfrm>
            <a:off x="323850" y="2276475"/>
            <a:ext cx="3719513" cy="1006475"/>
          </a:xfrm>
          <a:prstGeom prst="rect">
            <a:avLst/>
          </a:prstGeom>
          <a:noFill/>
          <a:ln w="9525">
            <a:noFill/>
            <a:miter lim="800000"/>
            <a:headEnd/>
            <a:tailEnd/>
          </a:ln>
          <a:effectLst/>
        </p:spPr>
        <p:txBody>
          <a:bodyPr wrap="none">
            <a:spAutoFit/>
          </a:bodyPr>
          <a:lstStyle/>
          <a:p>
            <a:pPr algn="l">
              <a:defRPr/>
            </a:pPr>
            <a:r>
              <a:rPr lang="en-US" altLang="zh-TW" sz="6000" b="1" i="1">
                <a:solidFill>
                  <a:srgbClr val="99FF33"/>
                </a:solidFill>
                <a:effectLst>
                  <a:outerShdw blurRad="38100" dist="38100" dir="2700000" algn="tl">
                    <a:srgbClr val="000000"/>
                  </a:outerShdw>
                </a:effectLst>
              </a:rPr>
              <a:t>Thank You</a:t>
            </a:r>
            <a:endParaRPr lang="zh-TW" altLang="en-US" sz="6000" b="1" i="1">
              <a:solidFill>
                <a:srgbClr val="99FF33"/>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7293"/>
                                        </p:tgtEl>
                                        <p:attrNameLst>
                                          <p:attrName>style.visibility</p:attrName>
                                        </p:attrNameLst>
                                      </p:cBhvr>
                                      <p:to>
                                        <p:strVal val="visible"/>
                                      </p:to>
                                    </p:set>
                                    <p:animEffect transition="in" filter="diamond(in)">
                                      <p:cBhvr>
                                        <p:cTn id="7"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908175" y="404813"/>
            <a:ext cx="5688013" cy="792162"/>
          </a:xfrm>
        </p:spPr>
        <p:txBody>
          <a:bodyPr>
            <a:normAutofit fontScale="90000"/>
          </a:bodyPr>
          <a:lstStyle/>
          <a:p>
            <a:pPr eaLnBrk="1" fontAlgn="auto" hangingPunct="1">
              <a:spcAft>
                <a:spcPts val="0"/>
              </a:spcAft>
              <a:defRPr/>
            </a:pPr>
            <a:r>
              <a:rPr lang="zh-TW" altLang="en-US" dirty="0" smtClean="0">
                <a:latin typeface="標楷體" pitchFamily="65" charset="-120"/>
                <a:ea typeface="標楷體" pitchFamily="65" charset="-120"/>
              </a:rPr>
              <a:t>免責聲明</a:t>
            </a:r>
            <a:endParaRPr lang="zh-TW" altLang="en-US" dirty="0">
              <a:latin typeface="標楷體" pitchFamily="65" charset="-120"/>
              <a:ea typeface="標楷體" pitchFamily="65" charset="-120"/>
            </a:endParaRPr>
          </a:p>
        </p:txBody>
      </p:sp>
      <p:sp>
        <p:nvSpPr>
          <p:cNvPr id="12291" name="內容版面配置區 7"/>
          <p:cNvSpPr>
            <a:spLocks noGrp="1"/>
          </p:cNvSpPr>
          <p:nvPr>
            <p:ph idx="1"/>
          </p:nvPr>
        </p:nvSpPr>
        <p:spPr>
          <a:xfrm>
            <a:off x="685800" y="1268413"/>
            <a:ext cx="7772400" cy="4827587"/>
          </a:xfrm>
        </p:spPr>
        <p:txBody>
          <a:bodyPr/>
          <a:lstStyle/>
          <a:p>
            <a:pPr eaLnBrk="1" hangingPunct="1"/>
            <a:r>
              <a:rPr lang="zh-TW" altLang="en-US" sz="2400" b="1" smtClean="0">
                <a:latin typeface="標楷體" pitchFamily="65" charset="-120"/>
                <a:ea typeface="標楷體" pitchFamily="65" charset="-120"/>
              </a:rPr>
              <a:t>本簡報及同時發佈之相關訊息內含有從公司內部與外部來源所取得的預測性資訊。本公司未來實際所發生的營運結果、財務狀況以及業務展望，可能與這些預測性資訊所明示或暗示的預估有所差異，其原因可能來自於各種本公司所不能掌控的風險。 </a:t>
            </a:r>
            <a:endParaRPr lang="en-US" altLang="zh-TW" sz="2400" b="1" smtClean="0">
              <a:latin typeface="標楷體" pitchFamily="65" charset="-120"/>
              <a:ea typeface="標楷體" pitchFamily="65" charset="-120"/>
            </a:endParaRPr>
          </a:p>
          <a:p>
            <a:pPr eaLnBrk="1" hangingPunct="1"/>
            <a:endParaRPr lang="zh-TW" altLang="en-US" sz="2400" b="1" smtClean="0">
              <a:latin typeface="標楷體" pitchFamily="65" charset="-120"/>
              <a:ea typeface="標楷體" pitchFamily="65" charset="-120"/>
            </a:endParaRPr>
          </a:p>
          <a:p>
            <a:pPr eaLnBrk="1" hangingPunct="1"/>
            <a:r>
              <a:rPr lang="zh-TW" altLang="en-US" sz="2400" b="1" smtClean="0">
                <a:latin typeface="標楷體" pitchFamily="65" charset="-120"/>
                <a:ea typeface="標楷體" pitchFamily="65" charset="-120"/>
              </a:rPr>
              <a:t>本簡報中對未來的展望，反應本公司截至目前為止對於未來的看法。對於這些看法，未來若有任何變更或調整時，本公司並不負責隨時提醒或更新。</a:t>
            </a:r>
            <a:endParaRPr lang="zh-TW" altLang="en-US" sz="2400" smtClean="0">
              <a:latin typeface="標楷體" pitchFamily="65" charset="-120"/>
              <a:ea typeface="標楷體" pitchFamily="65" charset="-120"/>
            </a:endParaRPr>
          </a:p>
        </p:txBody>
      </p:sp>
      <p:sp>
        <p:nvSpPr>
          <p:cNvPr id="6148" name="投影片編號版面配置區 5"/>
          <p:cNvSpPr>
            <a:spLocks noGrp="1"/>
          </p:cNvSpPr>
          <p:nvPr>
            <p:ph type="sldNum" sz="quarter" idx="12"/>
          </p:nvPr>
        </p:nvSpPr>
        <p:spPr/>
        <p:txBody>
          <a:bodyPr>
            <a:normAutofit/>
          </a:bodyPr>
          <a:lstStyle/>
          <a:p>
            <a:pPr>
              <a:defRPr/>
            </a:pPr>
            <a:fld id="{E14CFB76-4B7A-432A-80CE-CF7269B0A68B}" type="slidenum">
              <a:rPr lang="zh-TW" altLang="en-US"/>
              <a:pPr>
                <a:defRPr/>
              </a:pPr>
              <a:t>2</a:t>
            </a:fld>
            <a:endParaRPr lang="en-US" altLang="zh-TW"/>
          </a:p>
        </p:txBody>
      </p:sp>
      <p:grpSp>
        <p:nvGrpSpPr>
          <p:cNvPr id="12293" name="Group 28"/>
          <p:cNvGrpSpPr>
            <a:grpSpLocks/>
          </p:cNvGrpSpPr>
          <p:nvPr/>
        </p:nvGrpSpPr>
        <p:grpSpPr bwMode="auto">
          <a:xfrm>
            <a:off x="755650" y="549275"/>
            <a:ext cx="896938" cy="504825"/>
            <a:chOff x="295" y="799"/>
            <a:chExt cx="2004" cy="910"/>
          </a:xfrm>
        </p:grpSpPr>
        <p:sp>
          <p:nvSpPr>
            <p:cNvPr id="12294" name="Rectangle 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2295" name="Picture 30"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547813" y="404813"/>
            <a:ext cx="6837362" cy="442912"/>
          </a:xfrm>
        </p:spPr>
        <p:txBody>
          <a:bodyPr>
            <a:normAutofit fontScale="90000"/>
          </a:bodyPr>
          <a:lstStyle/>
          <a:p>
            <a:pPr eaLnBrk="1" fontAlgn="auto" hangingPunct="1">
              <a:spcAft>
                <a:spcPts val="0"/>
              </a:spcAft>
              <a:defRPr/>
            </a:pPr>
            <a:r>
              <a:rPr lang="en-US" altLang="zh-TW" sz="4000" b="1" smtClean="0">
                <a:latin typeface="標楷體" pitchFamily="65" charset="-120"/>
                <a:ea typeface="標楷體" pitchFamily="65" charset="-120"/>
              </a:rPr>
              <a:t>Company Features</a:t>
            </a:r>
            <a:endParaRPr lang="zh-TW" altLang="en-US" sz="4000" b="1" smtClean="0">
              <a:latin typeface="標楷體" pitchFamily="65" charset="-120"/>
              <a:ea typeface="標楷體" pitchFamily="65" charset="-120"/>
            </a:endParaRPr>
          </a:p>
        </p:txBody>
      </p:sp>
      <p:pic>
        <p:nvPicPr>
          <p:cNvPr id="13315" name="Picture 3" descr="photo_0211"/>
          <p:cNvPicPr>
            <a:picLocks noGrp="1" noChangeAspect="1" noChangeArrowheads="1"/>
          </p:cNvPicPr>
          <p:nvPr>
            <p:ph sz="half" idx="1"/>
          </p:nvPr>
        </p:nvPicPr>
        <p:blipFill>
          <a:blip r:embed="rId2" cstate="print"/>
          <a:srcRect/>
          <a:stretch>
            <a:fillRect/>
          </a:stretch>
        </p:blipFill>
        <p:spPr>
          <a:xfrm>
            <a:off x="5580063" y="1916113"/>
            <a:ext cx="719137" cy="522287"/>
          </a:xfrm>
          <a:noFill/>
        </p:spPr>
      </p:pic>
      <p:sp>
        <p:nvSpPr>
          <p:cNvPr id="7170" name="投影片編號版面配置區 7"/>
          <p:cNvSpPr>
            <a:spLocks noGrp="1"/>
          </p:cNvSpPr>
          <p:nvPr>
            <p:ph type="sldNum" sz="quarter" idx="12"/>
          </p:nvPr>
        </p:nvSpPr>
        <p:spPr/>
        <p:txBody>
          <a:bodyPr>
            <a:normAutofit/>
          </a:bodyPr>
          <a:lstStyle/>
          <a:p>
            <a:pPr>
              <a:defRPr/>
            </a:pPr>
            <a:fld id="{FD9763BF-D0C3-4C94-B872-8E0B62EE1184}" type="slidenum">
              <a:rPr lang="zh-TW" altLang="en-US" smtClean="0"/>
              <a:pPr>
                <a:defRPr/>
              </a:pPr>
              <a:t>3</a:t>
            </a:fld>
            <a:endParaRPr lang="en-US" altLang="zh-TW" smtClean="0"/>
          </a:p>
        </p:txBody>
      </p:sp>
      <p:graphicFrame>
        <p:nvGraphicFramePr>
          <p:cNvPr id="246825" name="Group 41"/>
          <p:cNvGraphicFramePr>
            <a:graphicFrameLocks noGrp="1"/>
          </p:cNvGraphicFramePr>
          <p:nvPr/>
        </p:nvGraphicFramePr>
        <p:xfrm>
          <a:off x="827212" y="908720"/>
          <a:ext cx="7345188" cy="5886219"/>
        </p:xfrm>
        <a:graphic>
          <a:graphicData uri="http://schemas.openxmlformats.org/drawingml/2006/table">
            <a:tbl>
              <a:tblPr/>
              <a:tblGrid>
                <a:gridCol w="1785603"/>
                <a:gridCol w="5559585"/>
              </a:tblGrid>
              <a:tr h="40285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folHlink"/>
                          </a:solidFill>
                          <a:effectLst/>
                          <a:latin typeface="Times New Roman" pitchFamily="18" charset="0"/>
                          <a:ea typeface="新細明體" pitchFamily="18" charset="-120"/>
                        </a:rPr>
                        <a:t>Founded</a:t>
                      </a:r>
                      <a:endParaRPr kumimoji="1" lang="zh-TW" altLang="en-US" sz="2200" b="1" i="0" u="none" strike="noStrike" cap="none" normalizeH="0" baseline="0" dirty="0" smtClean="0">
                        <a:ln>
                          <a:noFill/>
                        </a:ln>
                        <a:solidFill>
                          <a:schemeClr val="folHlink"/>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1977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99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folHlink"/>
                          </a:solidFill>
                          <a:effectLst/>
                          <a:latin typeface="Times New Roman" pitchFamily="18" charset="0"/>
                          <a:ea typeface="新細明體" pitchFamily="18" charset="-120"/>
                        </a:rPr>
                        <a:t>IPO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March 2000</a:t>
                      </a:r>
                      <a:endPar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2139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folHlink"/>
                          </a:solidFill>
                          <a:effectLst/>
                          <a:latin typeface="Times New Roman" pitchFamily="18" charset="0"/>
                          <a:ea typeface="新細明體" pitchFamily="18" charset="-120"/>
                        </a:rPr>
                        <a:t>Business Focus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燈泡型</a:t>
                      </a: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LED</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Lamp LED Frame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表面黏著型</a:t>
                      </a: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LED</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SMD LED Frame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陶瓷電路板</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Ceramic circuit board</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均熱片</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Heat Spreader</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IC</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IC Lead Frame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777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smtClean="0">
                          <a:ln>
                            <a:noFill/>
                          </a:ln>
                          <a:solidFill>
                            <a:schemeClr val="folHlink"/>
                          </a:solidFill>
                          <a:effectLst/>
                          <a:latin typeface="Times New Roman" pitchFamily="18" charset="0"/>
                          <a:ea typeface="新細明體" pitchFamily="18" charset="-120"/>
                        </a:rPr>
                        <a:t>Headquarter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新北市</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726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smtClean="0">
                          <a:ln>
                            <a:noFill/>
                          </a:ln>
                          <a:solidFill>
                            <a:schemeClr val="folHlink"/>
                          </a:solidFill>
                          <a:effectLst/>
                          <a:latin typeface="Times New Roman" pitchFamily="18" charset="0"/>
                          <a:ea typeface="新細明體" pitchFamily="18" charset="-120"/>
                        </a:rPr>
                        <a:t>Employees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rPr>
                        <a:t>1650</a:t>
                      </a:r>
                      <a:r>
                        <a:rPr kumimoji="1" lang="zh-TW" altLang="en-US" sz="2200" b="1" i="0" u="none" strike="noStrike" cap="none" normalizeH="0" baseline="0" dirty="0" smtClean="0">
                          <a:ln>
                            <a:noFill/>
                          </a:ln>
                          <a:solidFill>
                            <a:schemeClr val="tx1"/>
                          </a:solidFill>
                          <a:effectLst/>
                          <a:latin typeface="Times New Roman" pitchFamily="18" charset="0"/>
                          <a:ea typeface="新細明體" pitchFamily="18" charset="-120"/>
                        </a:rPr>
                        <a:t>人</a:t>
                      </a:r>
                      <a:endParaRPr kumimoji="1" lang="en-US" altLang="zh-TW" sz="2200" b="1" i="0" u="none" strike="noStrike" cap="none" normalizeH="0" baseline="0" dirty="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337" name="Group 28"/>
          <p:cNvGrpSpPr>
            <a:grpSpLocks/>
          </p:cNvGrpSpPr>
          <p:nvPr/>
        </p:nvGrpSpPr>
        <p:grpSpPr bwMode="auto">
          <a:xfrm>
            <a:off x="539750" y="333375"/>
            <a:ext cx="896938" cy="504825"/>
            <a:chOff x="295" y="799"/>
            <a:chExt cx="2004" cy="910"/>
          </a:xfrm>
        </p:grpSpPr>
        <p:sp>
          <p:nvSpPr>
            <p:cNvPr id="13343" name="Rectangle 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3344" name="Picture 30"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pic>
        <p:nvPicPr>
          <p:cNvPr id="13338" name="Picture 34" descr="productpc1_01">
            <a:hlinkClick r:id="rId4"/>
          </p:cNvPr>
          <p:cNvPicPr>
            <a:picLocks noChangeAspect="1" noChangeArrowheads="1"/>
          </p:cNvPicPr>
          <p:nvPr/>
        </p:nvPicPr>
        <p:blipFill>
          <a:blip r:embed="rId5" cstate="print"/>
          <a:srcRect/>
          <a:stretch>
            <a:fillRect/>
          </a:stretch>
        </p:blipFill>
        <p:spPr bwMode="auto">
          <a:xfrm>
            <a:off x="6443663" y="1916113"/>
            <a:ext cx="571500" cy="471487"/>
          </a:xfrm>
          <a:prstGeom prst="rect">
            <a:avLst/>
          </a:prstGeom>
          <a:noFill/>
          <a:ln w="9525">
            <a:noFill/>
            <a:miter lim="800000"/>
            <a:headEnd/>
            <a:tailEnd/>
          </a:ln>
        </p:spPr>
      </p:pic>
      <p:pic>
        <p:nvPicPr>
          <p:cNvPr id="13339" name="Picture 33" descr="http://www.ecocera.com.tw/IMG/company/company_23.jpg"/>
          <p:cNvPicPr>
            <a:picLocks noChangeAspect="1" noChangeArrowheads="1"/>
          </p:cNvPicPr>
          <p:nvPr/>
        </p:nvPicPr>
        <p:blipFill>
          <a:blip r:embed="rId6" cstate="print"/>
          <a:srcRect l="2557" r="9911"/>
          <a:stretch>
            <a:fillRect/>
          </a:stretch>
        </p:blipFill>
        <p:spPr bwMode="auto">
          <a:xfrm>
            <a:off x="5508625" y="3716338"/>
            <a:ext cx="1584325" cy="576262"/>
          </a:xfrm>
          <a:prstGeom prst="rect">
            <a:avLst/>
          </a:prstGeom>
          <a:noFill/>
          <a:ln w="9525">
            <a:noFill/>
            <a:miter lim="800000"/>
            <a:headEnd/>
            <a:tailEnd/>
          </a:ln>
        </p:spPr>
      </p:pic>
      <p:pic>
        <p:nvPicPr>
          <p:cNvPr id="13340" name="Picture 35" descr="http://www.i-chiun.com.tw/smarteditupfiles/creatop/products/products_LED01.jpg"/>
          <p:cNvPicPr>
            <a:picLocks noChangeAspect="1" noChangeArrowheads="1"/>
          </p:cNvPicPr>
          <p:nvPr/>
        </p:nvPicPr>
        <p:blipFill>
          <a:blip r:embed="rId7" cstate="print"/>
          <a:srcRect/>
          <a:stretch>
            <a:fillRect/>
          </a:stretch>
        </p:blipFill>
        <p:spPr bwMode="auto">
          <a:xfrm>
            <a:off x="5724525" y="2781300"/>
            <a:ext cx="792163" cy="533400"/>
          </a:xfrm>
          <a:prstGeom prst="rect">
            <a:avLst/>
          </a:prstGeom>
          <a:noFill/>
          <a:ln w="9525">
            <a:noFill/>
            <a:miter lim="800000"/>
            <a:headEnd/>
            <a:tailEnd/>
          </a:ln>
        </p:spPr>
      </p:pic>
      <p:pic>
        <p:nvPicPr>
          <p:cNvPr id="13341" name="Picture 37" descr="http://www.i-chiun.com.tw/upfiles/spec01280796230.jpg"/>
          <p:cNvPicPr>
            <a:picLocks noChangeAspect="1" noChangeArrowheads="1"/>
          </p:cNvPicPr>
          <p:nvPr/>
        </p:nvPicPr>
        <p:blipFill>
          <a:blip r:embed="rId8" cstate="print"/>
          <a:srcRect/>
          <a:stretch>
            <a:fillRect/>
          </a:stretch>
        </p:blipFill>
        <p:spPr bwMode="auto">
          <a:xfrm>
            <a:off x="6588125" y="2781300"/>
            <a:ext cx="576263" cy="552450"/>
          </a:xfrm>
          <a:prstGeom prst="rect">
            <a:avLst/>
          </a:prstGeom>
          <a:noFill/>
          <a:ln w="9525">
            <a:noFill/>
            <a:miter lim="800000"/>
            <a:headEnd/>
            <a:tailEnd/>
          </a:ln>
        </p:spPr>
      </p:pic>
      <p:pic>
        <p:nvPicPr>
          <p:cNvPr id="13342" name="Picture 32"/>
          <p:cNvPicPr>
            <a:picLocks noChangeAspect="1" noChangeArrowheads="1"/>
          </p:cNvPicPr>
          <p:nvPr/>
        </p:nvPicPr>
        <p:blipFill>
          <a:blip r:embed="rId9" cstate="print"/>
          <a:srcRect l="14268" t="25311" r="72934" b="64844"/>
          <a:stretch>
            <a:fillRect/>
          </a:stretch>
        </p:blipFill>
        <p:spPr bwMode="auto">
          <a:xfrm>
            <a:off x="5580063" y="4437063"/>
            <a:ext cx="936625" cy="576262"/>
          </a:xfrm>
          <a:prstGeom prst="rect">
            <a:avLst/>
          </a:prstGeom>
          <a:noFill/>
          <a:ln w="6350" algn="ctr">
            <a:noFill/>
            <a:miter lim="800000"/>
            <a:headEnd/>
            <a:tailEnd/>
          </a:ln>
        </p:spPr>
      </p:pic>
      <p:pic>
        <p:nvPicPr>
          <p:cNvPr id="15" name="Picture 10"/>
          <p:cNvPicPr>
            <a:picLocks noChangeAspect="1" noChangeArrowheads="1"/>
          </p:cNvPicPr>
          <p:nvPr/>
        </p:nvPicPr>
        <p:blipFill>
          <a:blip r:embed="rId10" cstate="print"/>
          <a:srcRect/>
          <a:stretch>
            <a:fillRect/>
          </a:stretch>
        </p:blipFill>
        <p:spPr bwMode="auto">
          <a:xfrm>
            <a:off x="7164288" y="4851997"/>
            <a:ext cx="711882" cy="95326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p:txBody>
          <a:bodyPr>
            <a:normAutofit/>
          </a:bodyPr>
          <a:lstStyle/>
          <a:p>
            <a:pPr>
              <a:defRPr/>
            </a:pPr>
            <a:fld id="{E4F31A35-9815-4C89-9BC9-366C8EF2B070}" type="slidenum">
              <a:rPr lang="zh-TW" altLang="en-US"/>
              <a:pPr>
                <a:defRPr/>
              </a:pPr>
              <a:t>4</a:t>
            </a:fld>
            <a:endParaRPr lang="en-US" altLang="zh-TW" dirty="0"/>
          </a:p>
        </p:txBody>
      </p:sp>
      <p:sp>
        <p:nvSpPr>
          <p:cNvPr id="14339" name="Text Box 10"/>
          <p:cNvSpPr txBox="1">
            <a:spLocks noChangeArrowheads="1"/>
          </p:cNvSpPr>
          <p:nvPr/>
        </p:nvSpPr>
        <p:spPr bwMode="auto">
          <a:xfrm>
            <a:off x="2411413" y="2636838"/>
            <a:ext cx="1800225" cy="457200"/>
          </a:xfrm>
          <a:prstGeom prst="rect">
            <a:avLst/>
          </a:prstGeom>
          <a:noFill/>
          <a:ln w="9525">
            <a:noFill/>
            <a:miter lim="800000"/>
            <a:headEnd/>
            <a:tailEnd/>
          </a:ln>
        </p:spPr>
        <p:txBody>
          <a:bodyPr>
            <a:spAutoFit/>
          </a:bodyPr>
          <a:lstStyle/>
          <a:p>
            <a:pPr algn="l"/>
            <a:endParaRPr lang="zh-TW" altLang="en-US" sz="2400"/>
          </a:p>
        </p:txBody>
      </p:sp>
      <p:sp>
        <p:nvSpPr>
          <p:cNvPr id="51211" name="Text Box 11"/>
          <p:cNvSpPr txBox="1">
            <a:spLocks noChangeArrowheads="1"/>
          </p:cNvSpPr>
          <p:nvPr/>
        </p:nvSpPr>
        <p:spPr bwMode="auto">
          <a:xfrm>
            <a:off x="179388" y="1700213"/>
            <a:ext cx="2736850" cy="3752850"/>
          </a:xfrm>
          <a:prstGeom prst="rect">
            <a:avLst/>
          </a:prstGeom>
          <a:noFill/>
          <a:ln w="9525">
            <a:solidFill>
              <a:srgbClr val="99CCFF"/>
            </a:solidFill>
            <a:miter lim="800000"/>
            <a:headEnd/>
            <a:tailEnd/>
          </a:ln>
          <a:effectLst/>
        </p:spPr>
        <p:txBody>
          <a:bodyPr>
            <a:spAutoFit/>
          </a:bodyPr>
          <a:lstStyle/>
          <a:p>
            <a:pPr>
              <a:spcBef>
                <a:spcPct val="50000"/>
              </a:spcBef>
              <a:defRPr/>
            </a:pPr>
            <a:r>
              <a:rPr lang="zh-TW" altLang="en-US" sz="2400">
                <a:solidFill>
                  <a:srgbClr val="FF00FF"/>
                </a:solidFill>
                <a:effectLst>
                  <a:outerShdw blurRad="38100" dist="38100" dir="2700000" algn="tl">
                    <a:srgbClr val="000000"/>
                  </a:outerShdw>
                </a:effectLst>
                <a:latin typeface="全真楷書" pitchFamily="49" charset="-120"/>
                <a:ea typeface="全真楷書" pitchFamily="49" charset="-120"/>
              </a:rPr>
              <a:t>經營理念</a:t>
            </a:r>
          </a:p>
          <a:p>
            <a:pPr>
              <a:spcBef>
                <a:spcPct val="50000"/>
              </a:spcBef>
              <a:defRPr/>
            </a:pPr>
            <a:r>
              <a:rPr lang="en-US" altLang="zh-TW" sz="2400" b="1">
                <a:effectLst>
                  <a:outerShdw blurRad="38100" dist="38100" dir="2700000" algn="tl">
                    <a:srgbClr val="000000"/>
                  </a:outerShdw>
                </a:effectLst>
                <a:latin typeface="全真楷書" pitchFamily="49" charset="-120"/>
                <a:ea typeface="全真楷書" pitchFamily="49" charset="-120"/>
              </a:rPr>
              <a:t>(Business Philosopy)</a:t>
            </a:r>
          </a:p>
          <a:p>
            <a:pPr>
              <a:spcBef>
                <a:spcPct val="50000"/>
              </a:spcBef>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處事以誠</a:t>
            </a:r>
            <a:b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br>
            <a:r>
              <a:rPr lang="en-US" altLang="zh-TW" sz="2400" b="1">
                <a:effectLst>
                  <a:outerShdw blurRad="38100" dist="38100" dir="2700000" algn="tl">
                    <a:srgbClr val="000000"/>
                  </a:outerShdw>
                </a:effectLst>
                <a:latin typeface="全真楷書" pitchFamily="49" charset="-120"/>
                <a:ea typeface="全真楷書" pitchFamily="49" charset="-120"/>
              </a:rPr>
              <a:t>Honesty</a:t>
            </a:r>
            <a: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行之以敬  </a:t>
            </a:r>
            <a:r>
              <a:rPr lang="en-US" altLang="zh-TW" sz="2400" b="1">
                <a:effectLst>
                  <a:outerShdw blurRad="38100" dist="38100" dir="2700000" algn="tl">
                    <a:srgbClr val="000000"/>
                  </a:outerShdw>
                </a:effectLst>
                <a:latin typeface="全真楷書" pitchFamily="49" charset="-120"/>
                <a:ea typeface="全真楷書" pitchFamily="49" charset="-120"/>
              </a:rPr>
              <a:t>Integrity</a:t>
            </a: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 </a:t>
            </a:r>
            <a: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言行一致   </a:t>
            </a:r>
            <a:r>
              <a:rPr lang="en-US" altLang="zh-TW" sz="2400" b="1">
                <a:effectLst>
                  <a:outerShdw blurRad="38100" dist="38100" dir="2700000" algn="tl">
                    <a:srgbClr val="000000"/>
                  </a:outerShdw>
                </a:effectLst>
                <a:latin typeface="全真楷書" pitchFamily="49" charset="-120"/>
                <a:ea typeface="全真楷書" pitchFamily="49" charset="-120"/>
              </a:rPr>
              <a:t>Consistency</a:t>
            </a:r>
          </a:p>
        </p:txBody>
      </p:sp>
      <p:grpSp>
        <p:nvGrpSpPr>
          <p:cNvPr id="14341" name="Group 17"/>
          <p:cNvGrpSpPr>
            <a:grpSpLocks/>
          </p:cNvGrpSpPr>
          <p:nvPr/>
        </p:nvGrpSpPr>
        <p:grpSpPr bwMode="auto">
          <a:xfrm>
            <a:off x="179388" y="476250"/>
            <a:ext cx="896937" cy="504825"/>
            <a:chOff x="295" y="799"/>
            <a:chExt cx="2004" cy="910"/>
          </a:xfrm>
        </p:grpSpPr>
        <p:sp>
          <p:nvSpPr>
            <p:cNvPr id="14345" name="Rectangle 1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4346" name="Picture 19"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51222" name="Rectangle 22"/>
          <p:cNvSpPr>
            <a:spLocks noChangeArrowheads="1"/>
          </p:cNvSpPr>
          <p:nvPr/>
        </p:nvSpPr>
        <p:spPr bwMode="auto">
          <a:xfrm>
            <a:off x="3024188" y="1700213"/>
            <a:ext cx="3097212" cy="4362450"/>
          </a:xfrm>
          <a:prstGeom prst="rect">
            <a:avLst/>
          </a:prstGeom>
          <a:noFill/>
          <a:ln w="9525">
            <a:solidFill>
              <a:srgbClr val="99CCFF"/>
            </a:solidFill>
            <a:miter lim="800000"/>
            <a:headEnd/>
            <a:tailEnd/>
          </a:ln>
          <a:effectLst/>
        </p:spPr>
        <p:txBody>
          <a:bodyPr>
            <a:spAutoFit/>
          </a:bodyPr>
          <a:lstStyle/>
          <a:p>
            <a:pPr>
              <a:defRPr/>
            </a:pPr>
            <a:r>
              <a:rPr lang="zh-TW" altLang="en-US" sz="2400" dirty="0">
                <a:solidFill>
                  <a:srgbClr val="FF00FF"/>
                </a:solidFill>
                <a:effectLst>
                  <a:outerShdw blurRad="38100" dist="38100" dir="2700000" algn="tl">
                    <a:srgbClr val="000000"/>
                  </a:outerShdw>
                </a:effectLst>
                <a:latin typeface="全真楷書" pitchFamily="49" charset="-120"/>
                <a:ea typeface="全真楷書" pitchFamily="49" charset="-120"/>
              </a:rPr>
              <a:t>公司願景</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(Company Willing)</a:t>
            </a:r>
          </a:p>
          <a:p>
            <a:pPr>
              <a:defRPr/>
            </a:pP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成為全球</a:t>
            </a:r>
            <a:r>
              <a:rPr lang="en-US" altLang="zh-TW" sz="2000" b="1" dirty="0">
                <a:solidFill>
                  <a:schemeClr val="tx2"/>
                </a:solidFill>
                <a:effectLst>
                  <a:outerShdw blurRad="38100" dist="38100" dir="2700000" algn="tl">
                    <a:srgbClr val="000000"/>
                  </a:outerShdw>
                </a:effectLst>
                <a:latin typeface="全真楷書" pitchFamily="49" charset="-120"/>
                <a:ea typeface="全真楷書" pitchFamily="49" charset="-120"/>
              </a:rPr>
              <a:t>3C(</a:t>
            </a: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元件</a:t>
            </a:r>
            <a:r>
              <a:rPr lang="en-US" altLang="zh-TW" sz="2000" b="1" dirty="0">
                <a:solidFill>
                  <a:schemeClr val="tx2"/>
                </a:solidFill>
                <a:effectLst>
                  <a:outerShdw blurRad="38100" dist="38100" dir="2700000" algn="tl">
                    <a:srgbClr val="000000"/>
                  </a:outerShdw>
                </a:effectLst>
                <a:latin typeface="全真楷書" pitchFamily="49" charset="-120"/>
                <a:ea typeface="全真楷書" pitchFamily="49" charset="-120"/>
              </a:rPr>
              <a:t>)</a:t>
            </a: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產業</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To be Globe 3C Industry</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專業創新</a:t>
            </a:r>
          </a:p>
          <a:p>
            <a:pPr>
              <a:defRPr/>
            </a:pPr>
            <a:r>
              <a:rPr lang="en-US" altLang="zh-TW" sz="1800" b="1" dirty="0">
                <a:effectLst>
                  <a:outerShdw blurRad="38100" dist="38100" dir="2700000" algn="tl">
                    <a:srgbClr val="000000"/>
                  </a:outerShdw>
                </a:effectLst>
                <a:latin typeface="Arial" pitchFamily="34" charset="0"/>
                <a:ea typeface="全真楷書" pitchFamily="49" charset="-120"/>
              </a:rPr>
              <a:t>Professional Innovation</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價值創造</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Value Creation</a:t>
            </a:r>
          </a:p>
          <a:p>
            <a:pPr>
              <a:defRPr/>
            </a:pP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的標竿企業</a:t>
            </a:r>
          </a:p>
          <a:p>
            <a:pPr>
              <a:defRPr/>
            </a:pPr>
            <a:r>
              <a:rPr lang="zh-TW" altLang="en-US" sz="4000" dirty="0">
                <a:solidFill>
                  <a:schemeClr val="tx2"/>
                </a:solidFill>
                <a:effectLst>
                  <a:outerShdw blurRad="38100" dist="38100" dir="2700000" algn="tl">
                    <a:srgbClr val="000000"/>
                  </a:outerShdw>
                </a:effectLst>
                <a:latin typeface="全真楷書" pitchFamily="49" charset="-120"/>
                <a:ea typeface="全真楷書" pitchFamily="49" charset="-120"/>
              </a:rPr>
              <a:t>   </a:t>
            </a:r>
            <a:endParaRPr lang="zh-TW" altLang="en-US" sz="4000" dirty="0">
              <a:effectLst>
                <a:outerShdw blurRad="38100" dist="38100" dir="2700000" algn="tl">
                  <a:srgbClr val="000000"/>
                </a:outerShdw>
              </a:effectLst>
              <a:latin typeface="全真楷書" pitchFamily="49" charset="-120"/>
              <a:ea typeface="全真楷書" pitchFamily="49" charset="-120"/>
            </a:endParaRPr>
          </a:p>
        </p:txBody>
      </p:sp>
      <p:sp>
        <p:nvSpPr>
          <p:cNvPr id="51223" name="Rectangle 23"/>
          <p:cNvSpPr>
            <a:spLocks noChangeArrowheads="1"/>
          </p:cNvSpPr>
          <p:nvPr/>
        </p:nvSpPr>
        <p:spPr bwMode="auto">
          <a:xfrm>
            <a:off x="6227763" y="1693863"/>
            <a:ext cx="2736850" cy="4027487"/>
          </a:xfrm>
          <a:prstGeom prst="rect">
            <a:avLst/>
          </a:prstGeom>
          <a:noFill/>
          <a:ln w="9525">
            <a:solidFill>
              <a:srgbClr val="99CCFF"/>
            </a:solidFill>
            <a:miter lim="800000"/>
            <a:headEnd/>
            <a:tailEnd/>
          </a:ln>
          <a:effectLst/>
        </p:spPr>
        <p:txBody>
          <a:bodyPr>
            <a:spAutoFit/>
          </a:bodyPr>
          <a:lstStyle/>
          <a:p>
            <a:pPr>
              <a:defRPr/>
            </a:pPr>
            <a:r>
              <a:rPr lang="zh-TW" altLang="en-US" sz="2400">
                <a:solidFill>
                  <a:srgbClr val="FF00FF"/>
                </a:solidFill>
                <a:effectLst>
                  <a:outerShdw blurRad="38100" dist="38100" dir="2700000" algn="tl">
                    <a:srgbClr val="000000"/>
                  </a:outerShdw>
                </a:effectLst>
                <a:latin typeface="全真楷書" pitchFamily="49" charset="-120"/>
                <a:ea typeface="全真楷書" pitchFamily="49" charset="-120"/>
              </a:rPr>
              <a:t>企業文化</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(Company Spirits)</a:t>
            </a:r>
          </a:p>
          <a:p>
            <a:pPr>
              <a:defRPr/>
            </a:pPr>
            <a:endParaRPr lang="zh-TW" altLang="en-US" sz="1800">
              <a:solidFill>
                <a:schemeClr val="tx2"/>
              </a:solidFill>
              <a:effectLst>
                <a:outerShdw blurRad="38100" dist="38100" dir="2700000" algn="tl">
                  <a:srgbClr val="000000"/>
                </a:outerShdw>
              </a:effectLst>
              <a:latin typeface="全真楷書" pitchFamily="49" charset="-120"/>
              <a:ea typeface="全真楷書" pitchFamily="49" charset="-120"/>
            </a:endParaRPr>
          </a:p>
          <a:p>
            <a:pPr>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誠信</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Honesty</a:t>
            </a:r>
            <a: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專業 </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Professional</a:t>
            </a:r>
            <a:r>
              <a:rPr lang="en-US" altLang="zh-TW" sz="2400">
                <a:effectLst>
                  <a:outerShdw blurRad="38100" dist="38100" dir="2700000" algn="tl">
                    <a:srgbClr val="000000"/>
                  </a:outerShdw>
                </a:effectLst>
                <a:latin typeface="全真楷書" pitchFamily="49" charset="-120"/>
                <a:ea typeface="全真楷書" pitchFamily="49" charset="-120"/>
              </a:rPr>
              <a:t> </a:t>
            </a:r>
            <a:br>
              <a:rPr lang="en-US" altLang="zh-TW" sz="2400">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創新</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Innovation</a:t>
            </a:r>
          </a:p>
          <a:p>
            <a:pPr>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價值</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Value</a:t>
            </a:r>
          </a:p>
        </p:txBody>
      </p:sp>
      <p:sp>
        <p:nvSpPr>
          <p:cNvPr id="51224" name="Text Box 24"/>
          <p:cNvSpPr txBox="1">
            <a:spLocks noChangeArrowheads="1"/>
          </p:cNvSpPr>
          <p:nvPr/>
        </p:nvSpPr>
        <p:spPr bwMode="auto">
          <a:xfrm>
            <a:off x="1187450" y="476250"/>
            <a:ext cx="7634288" cy="519113"/>
          </a:xfrm>
          <a:prstGeom prst="rect">
            <a:avLst/>
          </a:prstGeom>
          <a:noFill/>
          <a:ln w="9525">
            <a:noFill/>
            <a:miter lim="800000"/>
            <a:headEnd/>
            <a:tailEnd/>
          </a:ln>
          <a:effectLst/>
        </p:spPr>
        <p:txBody>
          <a:bodyPr>
            <a:spAutoFit/>
          </a:bodyPr>
          <a:lstStyle/>
          <a:p>
            <a:pPr algn="l">
              <a:defRPr/>
            </a:pPr>
            <a:r>
              <a:rPr lang="zh-TW" altLang="en-US" sz="2800" b="1" dirty="0">
                <a:solidFill>
                  <a:srgbClr val="FF00FF"/>
                </a:solidFill>
                <a:effectLst>
                  <a:outerShdw blurRad="38100" dist="38100" dir="2700000" algn="tl">
                    <a:srgbClr val="000000"/>
                  </a:outerShdw>
                </a:effectLst>
                <a:latin typeface="全真楷書" pitchFamily="49" charset="-120"/>
                <a:ea typeface="全真楷書" pitchFamily="49" charset="-120"/>
              </a:rPr>
              <a:t>公司經營理念 </a:t>
            </a:r>
            <a:r>
              <a:rPr lang="en-US" altLang="zh-TW" sz="2800" b="1" dirty="0">
                <a:solidFill>
                  <a:schemeClr val="tx2"/>
                </a:solidFill>
                <a:effectLst>
                  <a:outerShdw blurRad="38100" dist="38100" dir="2700000" algn="tl">
                    <a:srgbClr val="000000"/>
                  </a:outerShdw>
                </a:effectLst>
                <a:latin typeface="全真楷書" pitchFamily="49" charset="-120"/>
                <a:ea typeface="全真楷書" pitchFamily="49" charset="-120"/>
              </a:rPr>
              <a:t>Company Business Philosophy</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a:xfrm>
            <a:off x="1116013" y="404813"/>
            <a:ext cx="7561262" cy="647700"/>
          </a:xfrm>
        </p:spPr>
        <p:txBody>
          <a:bodyPr>
            <a:normAutofit/>
          </a:bodyPr>
          <a:lstStyle/>
          <a:p>
            <a:pPr eaLnBrk="1" hangingPunct="1"/>
            <a:r>
              <a:rPr lang="zh-TW" altLang="en-US" sz="3600" b="1" smtClean="0">
                <a:solidFill>
                  <a:srgbClr val="FF00FF"/>
                </a:solidFill>
                <a:ea typeface="全真楷書" pitchFamily="49" charset="-120"/>
              </a:rPr>
              <a:t>工廠分佈 </a:t>
            </a:r>
            <a:r>
              <a:rPr lang="en-US" altLang="zh-TW" sz="3600" b="1" smtClean="0">
                <a:ea typeface="全真楷書" pitchFamily="49" charset="-120"/>
              </a:rPr>
              <a:t>Factory Location</a:t>
            </a:r>
          </a:p>
        </p:txBody>
      </p:sp>
      <p:sp>
        <p:nvSpPr>
          <p:cNvPr id="2" name="投影片編號版面配置區 6"/>
          <p:cNvSpPr>
            <a:spLocks noGrp="1"/>
          </p:cNvSpPr>
          <p:nvPr>
            <p:ph type="sldNum" sz="quarter" idx="12"/>
          </p:nvPr>
        </p:nvSpPr>
        <p:spPr>
          <a:xfrm>
            <a:off x="7092280" y="6400800"/>
            <a:ext cx="1905000" cy="457200"/>
          </a:xfrm>
        </p:spPr>
        <p:txBody>
          <a:bodyPr/>
          <a:lstStyle/>
          <a:p>
            <a:pPr>
              <a:defRPr/>
            </a:pPr>
            <a:fld id="{8584120A-539F-4BA4-A8AA-551A0DD1603F}" type="slidenum">
              <a:rPr lang="zh-TW" altLang="en-US"/>
              <a:pPr>
                <a:defRPr/>
              </a:pPr>
              <a:t>5</a:t>
            </a:fld>
            <a:endParaRPr lang="en-US" altLang="zh-TW" dirty="0"/>
          </a:p>
        </p:txBody>
      </p:sp>
      <p:grpSp>
        <p:nvGrpSpPr>
          <p:cNvPr id="1030" name="Group 2"/>
          <p:cNvGrpSpPr>
            <a:grpSpLocks/>
          </p:cNvGrpSpPr>
          <p:nvPr/>
        </p:nvGrpSpPr>
        <p:grpSpPr bwMode="auto">
          <a:xfrm>
            <a:off x="250825" y="2060575"/>
            <a:ext cx="3938588" cy="4176713"/>
            <a:chOff x="2691" y="1389"/>
            <a:chExt cx="2662" cy="2322"/>
          </a:xfrm>
        </p:grpSpPr>
        <p:graphicFrame>
          <p:nvGraphicFramePr>
            <p:cNvPr id="1026" name="Object 3"/>
            <p:cNvGraphicFramePr>
              <a:graphicFrameLocks noChangeAspect="1"/>
            </p:cNvGraphicFramePr>
            <p:nvPr/>
          </p:nvGraphicFramePr>
          <p:xfrm>
            <a:off x="2691" y="1389"/>
            <a:ext cx="2560" cy="2138"/>
          </p:xfrm>
          <a:graphic>
            <a:graphicData uri="http://schemas.openxmlformats.org/presentationml/2006/ole">
              <p:oleObj spid="_x0000_s1026" name="多媒體項目" r:id="rId3" imgW="4082400" imgH="3681360" progId="">
                <p:embed/>
              </p:oleObj>
            </a:graphicData>
          </a:graphic>
        </p:graphicFrame>
        <p:graphicFrame>
          <p:nvGraphicFramePr>
            <p:cNvPr id="1027" name="Object 4"/>
            <p:cNvGraphicFramePr>
              <a:graphicFrameLocks noChangeAspect="1"/>
            </p:cNvGraphicFramePr>
            <p:nvPr/>
          </p:nvGraphicFramePr>
          <p:xfrm>
            <a:off x="5079" y="3326"/>
            <a:ext cx="229" cy="385"/>
          </p:xfrm>
          <a:graphic>
            <a:graphicData uri="http://schemas.openxmlformats.org/presentationml/2006/ole">
              <p:oleObj spid="_x0000_s1027" name="多媒體項目" r:id="rId4" imgW="2079360" imgH="3596760" progId="">
                <p:embed/>
              </p:oleObj>
            </a:graphicData>
          </a:graphic>
        </p:graphicFrame>
        <p:sp>
          <p:nvSpPr>
            <p:cNvPr id="285701" name="Freeform 5"/>
            <p:cNvSpPr>
              <a:spLocks/>
            </p:cNvSpPr>
            <p:nvPr/>
          </p:nvSpPr>
          <p:spPr bwMode="auto">
            <a:xfrm>
              <a:off x="4959" y="2750"/>
              <a:ext cx="172" cy="160"/>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chemeClr val="folHlink"/>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sp>
          <p:nvSpPr>
            <p:cNvPr id="285704" name="Freeform 8"/>
            <p:cNvSpPr>
              <a:spLocks/>
            </p:cNvSpPr>
            <p:nvPr/>
          </p:nvSpPr>
          <p:spPr bwMode="auto">
            <a:xfrm>
              <a:off x="5181" y="3249"/>
              <a:ext cx="172" cy="161"/>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rgbClr val="FF9900"/>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sp>
          <p:nvSpPr>
            <p:cNvPr id="20" name="Freeform 5"/>
            <p:cNvSpPr>
              <a:spLocks/>
            </p:cNvSpPr>
            <p:nvPr/>
          </p:nvSpPr>
          <p:spPr bwMode="auto">
            <a:xfrm>
              <a:off x="4673" y="3158"/>
              <a:ext cx="172" cy="162"/>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chemeClr val="folHlink"/>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grpSp>
      <p:sp>
        <p:nvSpPr>
          <p:cNvPr id="1031" name="Rectangle 12"/>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zh-TW" altLang="en-US"/>
          </a:p>
        </p:txBody>
      </p:sp>
      <p:pic>
        <p:nvPicPr>
          <p:cNvPr id="285710" name="Picture 14" descr="ꘈ࠿ꘐ࠿x"/>
          <p:cNvPicPr>
            <a:picLocks noChangeArrowheads="1"/>
          </p:cNvPicPr>
          <p:nvPr/>
        </p:nvPicPr>
        <p:blipFill>
          <a:blip r:embed="rId5" cstate="print"/>
          <a:srcRect/>
          <a:stretch>
            <a:fillRect/>
          </a:stretch>
        </p:blipFill>
        <p:spPr bwMode="auto">
          <a:xfrm>
            <a:off x="6804025" y="2060575"/>
            <a:ext cx="2160588" cy="1692275"/>
          </a:xfrm>
          <a:prstGeom prst="rect">
            <a:avLst/>
          </a:prstGeom>
          <a:noFill/>
          <a:ln w="9525">
            <a:noFill/>
            <a:miter lim="800000"/>
            <a:headEnd/>
            <a:tailEnd/>
          </a:ln>
          <a:effectLst>
            <a:outerShdw dist="35921" dir="2700000" algn="ctr" rotWithShape="0">
              <a:srgbClr val="808080"/>
            </a:outerShdw>
          </a:effectLst>
        </p:spPr>
      </p:pic>
      <p:sp>
        <p:nvSpPr>
          <p:cNvPr id="1033" name="Text Box 16"/>
          <p:cNvSpPr txBox="1">
            <a:spLocks noChangeArrowheads="1"/>
          </p:cNvSpPr>
          <p:nvPr/>
        </p:nvSpPr>
        <p:spPr bwMode="auto">
          <a:xfrm>
            <a:off x="6732588" y="1628775"/>
            <a:ext cx="2303462" cy="400050"/>
          </a:xfrm>
          <a:prstGeom prst="rect">
            <a:avLst/>
          </a:prstGeom>
          <a:noFill/>
          <a:ln w="9525">
            <a:noFill/>
            <a:miter lim="800000"/>
            <a:headEnd/>
            <a:tailEnd/>
          </a:ln>
        </p:spPr>
        <p:txBody>
          <a:bodyPr>
            <a:spAutoFit/>
          </a:bodyPr>
          <a:lstStyle/>
          <a:p>
            <a:pPr>
              <a:spcBef>
                <a:spcPct val="50000"/>
              </a:spcBef>
              <a:buFont typeface="Wingdings" pitchFamily="2" charset="2"/>
              <a:buNone/>
            </a:pPr>
            <a:r>
              <a:rPr lang="zh-TW" altLang="en-US" sz="2000" b="1">
                <a:solidFill>
                  <a:schemeClr val="accent1"/>
                </a:solidFill>
                <a:latin typeface="Arial" charset="0"/>
              </a:rPr>
              <a:t>昆山</a:t>
            </a:r>
            <a:r>
              <a:rPr lang="en-US" altLang="zh-TW" sz="2000" b="1">
                <a:solidFill>
                  <a:schemeClr val="accent1"/>
                </a:solidFill>
                <a:latin typeface="Arial" charset="0"/>
              </a:rPr>
              <a:t>(Kun Shan)</a:t>
            </a:r>
          </a:p>
        </p:txBody>
      </p:sp>
      <p:grpSp>
        <p:nvGrpSpPr>
          <p:cNvPr id="1034" name="Group 17"/>
          <p:cNvGrpSpPr>
            <a:grpSpLocks/>
          </p:cNvGrpSpPr>
          <p:nvPr/>
        </p:nvGrpSpPr>
        <p:grpSpPr bwMode="auto">
          <a:xfrm>
            <a:off x="179388" y="476250"/>
            <a:ext cx="896937" cy="504825"/>
            <a:chOff x="295" y="799"/>
            <a:chExt cx="2004" cy="910"/>
          </a:xfrm>
        </p:grpSpPr>
        <p:sp>
          <p:nvSpPr>
            <p:cNvPr id="1043" name="Rectangle 1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044" name="Picture 19" descr="logo-a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pic>
        <p:nvPicPr>
          <p:cNvPr id="1035" name="Picture 20" descr="ic_p40"/>
          <p:cNvPicPr>
            <a:picLocks noChangeArrowheads="1"/>
          </p:cNvPicPr>
          <p:nvPr/>
        </p:nvPicPr>
        <p:blipFill>
          <a:blip r:embed="rId7" cstate="print"/>
          <a:srcRect/>
          <a:stretch>
            <a:fillRect/>
          </a:stretch>
        </p:blipFill>
        <p:spPr bwMode="auto">
          <a:xfrm>
            <a:off x="4427538" y="2060575"/>
            <a:ext cx="2160587" cy="1692275"/>
          </a:xfrm>
          <a:prstGeom prst="rect">
            <a:avLst/>
          </a:prstGeom>
          <a:noFill/>
          <a:ln w="9525">
            <a:solidFill>
              <a:srgbClr val="996633"/>
            </a:solidFill>
            <a:miter lim="800000"/>
            <a:headEnd/>
            <a:tailEnd/>
          </a:ln>
        </p:spPr>
      </p:pic>
      <p:sp>
        <p:nvSpPr>
          <p:cNvPr id="1036" name="Text Box 23"/>
          <p:cNvSpPr txBox="1">
            <a:spLocks noChangeArrowheads="1"/>
          </p:cNvSpPr>
          <p:nvPr/>
        </p:nvSpPr>
        <p:spPr bwMode="auto">
          <a:xfrm>
            <a:off x="4716463" y="1589088"/>
            <a:ext cx="1655762"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台北</a:t>
            </a:r>
            <a:r>
              <a:rPr lang="en-US" altLang="zh-TW" sz="2000" b="1">
                <a:solidFill>
                  <a:schemeClr val="accent1"/>
                </a:solidFill>
                <a:latin typeface="Arial" charset="0"/>
              </a:rPr>
              <a:t>(Taipei)</a:t>
            </a:r>
          </a:p>
        </p:txBody>
      </p:sp>
      <p:pic>
        <p:nvPicPr>
          <p:cNvPr id="1037" name="Picture 25"/>
          <p:cNvPicPr>
            <a:picLocks noChangeAspect="1" noChangeArrowheads="1"/>
          </p:cNvPicPr>
          <p:nvPr/>
        </p:nvPicPr>
        <p:blipFill>
          <a:blip r:embed="rId8" cstate="print"/>
          <a:srcRect l="48721" t="7384" b="26910"/>
          <a:stretch>
            <a:fillRect/>
          </a:stretch>
        </p:blipFill>
        <p:spPr bwMode="auto">
          <a:xfrm>
            <a:off x="4427538" y="4616450"/>
            <a:ext cx="2160587" cy="1703388"/>
          </a:xfrm>
          <a:prstGeom prst="rect">
            <a:avLst/>
          </a:prstGeom>
          <a:noFill/>
          <a:ln w="6350" algn="ctr">
            <a:noFill/>
            <a:miter lim="800000"/>
            <a:headEnd/>
            <a:tailEnd/>
          </a:ln>
        </p:spPr>
      </p:pic>
      <p:sp>
        <p:nvSpPr>
          <p:cNvPr id="1038" name="Text Box 23"/>
          <p:cNvSpPr txBox="1">
            <a:spLocks noChangeArrowheads="1"/>
          </p:cNvSpPr>
          <p:nvPr/>
        </p:nvSpPr>
        <p:spPr bwMode="auto">
          <a:xfrm>
            <a:off x="4500563" y="4113213"/>
            <a:ext cx="1974850"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立誠</a:t>
            </a:r>
            <a:r>
              <a:rPr lang="en-US" altLang="zh-TW" sz="2000" b="1">
                <a:solidFill>
                  <a:schemeClr val="accent1"/>
                </a:solidFill>
                <a:latin typeface="Arial" charset="0"/>
              </a:rPr>
              <a:t>(Ecocera)</a:t>
            </a:r>
          </a:p>
        </p:txBody>
      </p:sp>
      <p:sp>
        <p:nvSpPr>
          <p:cNvPr id="28" name="Freeform 8"/>
          <p:cNvSpPr>
            <a:spLocks/>
          </p:cNvSpPr>
          <p:nvPr/>
        </p:nvSpPr>
        <p:spPr bwMode="auto">
          <a:xfrm>
            <a:off x="3779838" y="5516563"/>
            <a:ext cx="273050" cy="255587"/>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rgbClr val="FF9900"/>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pic>
        <p:nvPicPr>
          <p:cNvPr id="1040" name="Picture 22" descr="d:\Users\B536\Desktop\ichiun05.jpg"/>
          <p:cNvPicPr>
            <a:picLocks noChangeArrowheads="1"/>
          </p:cNvPicPr>
          <p:nvPr/>
        </p:nvPicPr>
        <p:blipFill>
          <a:blip r:embed="rId9" cstate="print"/>
          <a:srcRect/>
          <a:stretch>
            <a:fillRect/>
          </a:stretch>
        </p:blipFill>
        <p:spPr bwMode="auto">
          <a:xfrm>
            <a:off x="6804025" y="4616450"/>
            <a:ext cx="2160588" cy="1692275"/>
          </a:xfrm>
          <a:prstGeom prst="rect">
            <a:avLst/>
          </a:prstGeom>
          <a:noFill/>
          <a:ln w="9525">
            <a:noFill/>
            <a:miter lim="800000"/>
            <a:headEnd/>
            <a:tailEnd/>
          </a:ln>
        </p:spPr>
      </p:pic>
      <p:sp>
        <p:nvSpPr>
          <p:cNvPr id="1041" name="Text Box 23"/>
          <p:cNvSpPr txBox="1">
            <a:spLocks noChangeArrowheads="1"/>
          </p:cNvSpPr>
          <p:nvPr/>
        </p:nvSpPr>
        <p:spPr bwMode="auto">
          <a:xfrm>
            <a:off x="6731000" y="4113213"/>
            <a:ext cx="2233613"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江門</a:t>
            </a:r>
            <a:r>
              <a:rPr lang="en-US" altLang="zh-TW" sz="2000" b="1">
                <a:solidFill>
                  <a:schemeClr val="accent1"/>
                </a:solidFill>
                <a:latin typeface="Arial" charset="0"/>
              </a:rPr>
              <a:t>(Jiang Men)</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913" y="260350"/>
            <a:ext cx="7642225" cy="1143000"/>
          </a:xfrm>
        </p:spPr>
        <p:txBody>
          <a:bodyPr/>
          <a:lstStyle/>
          <a:p>
            <a:pPr eaLnBrk="1" hangingPunct="1"/>
            <a:r>
              <a:rPr lang="zh-TW" altLang="en-US" sz="3600" b="1" smtClean="0">
                <a:solidFill>
                  <a:srgbClr val="FF00FF"/>
                </a:solidFill>
                <a:ea typeface="全真楷書" pitchFamily="49" charset="-120"/>
              </a:rPr>
              <a:t>營運項目</a:t>
            </a:r>
            <a:r>
              <a:rPr lang="en-US" altLang="zh-TW" sz="3200" b="1" smtClean="0">
                <a:ea typeface="全真楷書" pitchFamily="49" charset="-120"/>
              </a:rPr>
              <a:t>Products </a:t>
            </a:r>
          </a:p>
        </p:txBody>
      </p:sp>
      <p:sp>
        <p:nvSpPr>
          <p:cNvPr id="9227" name="投影片編號版面配置區 7"/>
          <p:cNvSpPr>
            <a:spLocks noGrp="1"/>
          </p:cNvSpPr>
          <p:nvPr>
            <p:ph type="sldNum" sz="quarter" idx="12"/>
          </p:nvPr>
        </p:nvSpPr>
        <p:spPr>
          <a:xfrm>
            <a:off x="6951662" y="6248400"/>
            <a:ext cx="1905000" cy="457200"/>
          </a:xfrm>
        </p:spPr>
        <p:txBody>
          <a:bodyPr/>
          <a:lstStyle/>
          <a:p>
            <a:pPr>
              <a:defRPr/>
            </a:pPr>
            <a:fld id="{564A4DC2-90CE-4962-8CCA-7A20ECB6F981}" type="slidenum">
              <a:rPr lang="zh-TW" altLang="en-US" smtClean="0"/>
              <a:pPr>
                <a:defRPr/>
              </a:pPr>
              <a:t>6</a:t>
            </a:fld>
            <a:endParaRPr lang="en-US" altLang="zh-TW" smtClean="0"/>
          </a:p>
        </p:txBody>
      </p:sp>
      <p:grpSp>
        <p:nvGrpSpPr>
          <p:cNvPr id="15364" name="Group 4"/>
          <p:cNvGrpSpPr>
            <a:grpSpLocks/>
          </p:cNvGrpSpPr>
          <p:nvPr/>
        </p:nvGrpSpPr>
        <p:grpSpPr bwMode="auto">
          <a:xfrm>
            <a:off x="323850" y="476250"/>
            <a:ext cx="896938" cy="504825"/>
            <a:chOff x="295" y="799"/>
            <a:chExt cx="2004" cy="910"/>
          </a:xfrm>
        </p:grpSpPr>
        <p:sp>
          <p:nvSpPr>
            <p:cNvPr id="15373" name="Rectangle 5"/>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5374" name="Picture 6"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15365" name="Text Box 8"/>
          <p:cNvSpPr txBox="1">
            <a:spLocks noChangeArrowheads="1"/>
          </p:cNvSpPr>
          <p:nvPr/>
        </p:nvSpPr>
        <p:spPr bwMode="auto">
          <a:xfrm>
            <a:off x="395288" y="3294063"/>
            <a:ext cx="1800225"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Arial" charset="0"/>
                <a:ea typeface="標楷體" pitchFamily="65" charset="-120"/>
              </a:rPr>
              <a:t>台北</a:t>
            </a:r>
            <a:r>
              <a:rPr lang="zh-TW" altLang="en-US" sz="2000" b="1" dirty="0">
                <a:latin typeface="Tahoma" pitchFamily="34" charset="0"/>
                <a:ea typeface="標楷體" pitchFamily="65" charset="-120"/>
              </a:rPr>
              <a:t>公司</a:t>
            </a:r>
            <a:endParaRPr lang="zh-TW" altLang="en-US" sz="2000" b="1" dirty="0">
              <a:latin typeface="Arial" charset="0"/>
              <a:ea typeface="標楷體" pitchFamily="65" charset="-120"/>
            </a:endParaRPr>
          </a:p>
          <a:p>
            <a:pPr algn="l">
              <a:spcBef>
                <a:spcPct val="50000"/>
              </a:spcBef>
              <a:buFont typeface="Wingdings" pitchFamily="2" charset="2"/>
              <a:buNone/>
            </a:pPr>
            <a:r>
              <a:rPr lang="en-US" altLang="zh-TW" sz="2000" b="1" dirty="0" smtClean="0">
                <a:latin typeface="Arial" charset="0"/>
                <a:ea typeface="標楷體" pitchFamily="65" charset="-120"/>
              </a:rPr>
              <a:t>Taipei</a:t>
            </a:r>
            <a:r>
              <a:rPr lang="zh-TW" altLang="en-US" sz="2000" b="1" dirty="0" smtClean="0">
                <a:latin typeface="Arial" charset="0"/>
                <a:ea typeface="標楷體" pitchFamily="65" charset="-120"/>
              </a:rPr>
              <a:t> </a:t>
            </a:r>
            <a:endParaRPr lang="en-US" altLang="zh-TW" sz="2000" b="1" dirty="0" smtClean="0">
              <a:latin typeface="Arial" charset="0"/>
              <a:ea typeface="標楷體" pitchFamily="65" charset="-120"/>
            </a:endParaRPr>
          </a:p>
          <a:p>
            <a:pPr algn="l"/>
            <a:endParaRPr lang="en-US" altLang="zh-TW" sz="2000" b="1" dirty="0">
              <a:latin typeface="Arial" charset="0"/>
            </a:endParaRPr>
          </a:p>
          <a:p>
            <a:pPr algn="l"/>
            <a:r>
              <a:rPr lang="en-US" altLang="ja-JP" sz="1800" dirty="0">
                <a:solidFill>
                  <a:srgbClr val="FF0000"/>
                </a:solidFill>
                <a:latin typeface="Arial" charset="0"/>
              </a:rPr>
              <a:t>L</a:t>
            </a:r>
            <a:r>
              <a:rPr lang="en-US" altLang="zh-TW" sz="1800" dirty="0">
                <a:solidFill>
                  <a:srgbClr val="FF0000"/>
                </a:solidFill>
                <a:latin typeface="Arial" charset="0"/>
              </a:rPr>
              <a:t>AMP</a:t>
            </a:r>
            <a:r>
              <a:rPr lang="zh-TW" altLang="en-US" sz="1800" dirty="0">
                <a:solidFill>
                  <a:srgbClr val="FF0000"/>
                </a:solidFill>
                <a:latin typeface="Arial" charset="0"/>
              </a:rPr>
              <a:t>型導線架</a:t>
            </a:r>
            <a:endParaRPr lang="ja-JP" altLang="en-US" sz="1800" dirty="0">
              <a:solidFill>
                <a:srgbClr val="FF0000"/>
              </a:solidFill>
              <a:latin typeface="Arial" charset="0"/>
            </a:endParaRPr>
          </a:p>
          <a:p>
            <a:pPr algn="l"/>
            <a:endParaRPr lang="en-US" altLang="ja-JP" sz="2000" dirty="0">
              <a:solidFill>
                <a:srgbClr val="FF0000"/>
              </a:solidFill>
              <a:latin typeface="Arial" charset="0"/>
            </a:endParaRPr>
          </a:p>
          <a:p>
            <a:pPr algn="l"/>
            <a:r>
              <a:rPr lang="en-US" altLang="ja-JP" sz="2000" dirty="0">
                <a:solidFill>
                  <a:srgbClr val="FF0000"/>
                </a:solidFill>
                <a:latin typeface="Arial" charset="0"/>
              </a:rPr>
              <a:t>SMD</a:t>
            </a:r>
            <a:r>
              <a:rPr lang="zh-TW" altLang="en-US" sz="2000" dirty="0">
                <a:solidFill>
                  <a:srgbClr val="FF0000"/>
                </a:solidFill>
                <a:latin typeface="Arial" charset="0"/>
              </a:rPr>
              <a:t>型導線架</a:t>
            </a:r>
            <a:endParaRPr lang="en-US" altLang="zh-TW" sz="2000" dirty="0">
              <a:solidFill>
                <a:srgbClr val="FF0000"/>
              </a:solidFill>
              <a:latin typeface="Arial" charset="0"/>
            </a:endParaRPr>
          </a:p>
          <a:p>
            <a:pPr algn="l"/>
            <a:endParaRPr lang="en-US" altLang="zh-TW" sz="2000" dirty="0">
              <a:solidFill>
                <a:srgbClr val="FF0000"/>
              </a:solidFill>
              <a:latin typeface="Arial" charset="0"/>
            </a:endParaRPr>
          </a:p>
          <a:p>
            <a:pPr algn="l"/>
            <a:r>
              <a:rPr lang="zh-TW" altLang="en-US" sz="2000" dirty="0">
                <a:solidFill>
                  <a:srgbClr val="FF0000"/>
                </a:solidFill>
                <a:latin typeface="Arial" charset="0"/>
              </a:rPr>
              <a:t>均熱片</a:t>
            </a:r>
            <a:endParaRPr lang="en-US" altLang="zh-TW" sz="2000" dirty="0">
              <a:solidFill>
                <a:srgbClr val="FF0000"/>
              </a:solidFill>
              <a:latin typeface="Arial" charset="0"/>
            </a:endParaRPr>
          </a:p>
          <a:p>
            <a:pPr algn="l"/>
            <a:endParaRPr lang="en-US" altLang="zh-TW" sz="2000" dirty="0">
              <a:solidFill>
                <a:srgbClr val="FF0000"/>
              </a:solidFill>
              <a:latin typeface="Arial" charset="0"/>
            </a:endParaRPr>
          </a:p>
        </p:txBody>
      </p:sp>
      <p:sp>
        <p:nvSpPr>
          <p:cNvPr id="15366" name="Text Box 10"/>
          <p:cNvSpPr txBox="1">
            <a:spLocks noChangeArrowheads="1"/>
          </p:cNvSpPr>
          <p:nvPr/>
        </p:nvSpPr>
        <p:spPr bwMode="auto">
          <a:xfrm>
            <a:off x="2555875" y="3249613"/>
            <a:ext cx="1800225"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Arial" charset="0"/>
                <a:ea typeface="標楷體" pitchFamily="65" charset="-120"/>
              </a:rPr>
              <a:t>昆山</a:t>
            </a:r>
            <a:r>
              <a:rPr lang="zh-TW" altLang="en-US" sz="2000" b="1" dirty="0">
                <a:latin typeface="Tahoma" pitchFamily="34" charset="0"/>
                <a:ea typeface="標楷體" pitchFamily="65" charset="-120"/>
              </a:rPr>
              <a:t>公司</a:t>
            </a:r>
            <a:endParaRPr lang="zh-TW" altLang="en-US" sz="2000" b="1" dirty="0">
              <a:latin typeface="Arial" charset="0"/>
              <a:ea typeface="標楷體" pitchFamily="65" charset="-120"/>
            </a:endParaRPr>
          </a:p>
          <a:p>
            <a:pPr algn="l">
              <a:spcBef>
                <a:spcPct val="50000"/>
              </a:spcBef>
              <a:buFont typeface="Wingdings" pitchFamily="2" charset="2"/>
              <a:buNone/>
            </a:pPr>
            <a:r>
              <a:rPr lang="en-US" altLang="zh-TW" sz="2000" b="1" dirty="0">
                <a:latin typeface="Arial" charset="0"/>
                <a:ea typeface="標楷體" pitchFamily="65" charset="-120"/>
              </a:rPr>
              <a:t>Kun Shan</a:t>
            </a:r>
          </a:p>
          <a:p>
            <a:pPr algn="l"/>
            <a:endParaRPr lang="en-US" altLang="zh-TW" sz="2000" dirty="0">
              <a:solidFill>
                <a:schemeClr val="folHlink"/>
              </a:solidFill>
              <a:latin typeface="Arial" charset="0"/>
            </a:endParaRPr>
          </a:p>
          <a:p>
            <a:pPr algn="l"/>
            <a:r>
              <a:rPr lang="zh-TW" altLang="en-US" sz="2000" dirty="0" smtClean="0">
                <a:solidFill>
                  <a:srgbClr val="FF0000"/>
                </a:solidFill>
                <a:latin typeface="Arial" charset="0"/>
              </a:rPr>
              <a:t>電視</a:t>
            </a:r>
            <a:r>
              <a:rPr lang="zh-TW" altLang="en-US" sz="2000" dirty="0">
                <a:solidFill>
                  <a:srgbClr val="FF0000"/>
                </a:solidFill>
                <a:latin typeface="Arial" charset="0"/>
              </a:rPr>
              <a:t>背光模組</a:t>
            </a:r>
            <a:endParaRPr lang="en-US" altLang="zh-TW" sz="2000" dirty="0">
              <a:solidFill>
                <a:srgbClr val="FF0000"/>
              </a:solidFill>
              <a:latin typeface="Arial" charset="0"/>
            </a:endParaRPr>
          </a:p>
        </p:txBody>
      </p:sp>
      <p:sp>
        <p:nvSpPr>
          <p:cNvPr id="13322" name="Text Box 11"/>
          <p:cNvSpPr txBox="1">
            <a:spLocks noChangeArrowheads="1"/>
          </p:cNvSpPr>
          <p:nvPr/>
        </p:nvSpPr>
        <p:spPr bwMode="auto">
          <a:xfrm>
            <a:off x="4932363" y="3294063"/>
            <a:ext cx="1800225" cy="2943225"/>
          </a:xfrm>
          <a:prstGeom prst="rect">
            <a:avLst/>
          </a:prstGeom>
          <a:noFill/>
          <a:ln w="9525">
            <a:noFill/>
            <a:miter lim="800000"/>
            <a:headEnd/>
            <a:tailEnd/>
          </a:ln>
        </p:spPr>
        <p:txBody>
          <a:bodyPr/>
          <a:lstStyle/>
          <a:p>
            <a:pPr algn="l">
              <a:spcBef>
                <a:spcPct val="50000"/>
              </a:spcBef>
              <a:buFont typeface="Wingdings" pitchFamily="2" charset="2"/>
              <a:buNone/>
              <a:defRPr/>
            </a:pPr>
            <a:r>
              <a:rPr lang="zh-TW" altLang="en-US" sz="2000" b="1" dirty="0">
                <a:latin typeface="Tahoma" pitchFamily="34" charset="0"/>
                <a:ea typeface="標楷體" pitchFamily="65" charset="-120"/>
              </a:rPr>
              <a:t>立誠公司</a:t>
            </a:r>
            <a:endParaRPr lang="zh-TW" altLang="en-US" sz="2000" b="1" dirty="0">
              <a:latin typeface="Arial" charset="0"/>
              <a:ea typeface="標楷體" pitchFamily="65" charset="-120"/>
            </a:endParaRPr>
          </a:p>
          <a:p>
            <a:pPr algn="l">
              <a:spcBef>
                <a:spcPct val="50000"/>
              </a:spcBef>
              <a:buFont typeface="Wingdings" pitchFamily="2" charset="2"/>
              <a:buNone/>
              <a:defRPr/>
            </a:pPr>
            <a:r>
              <a:rPr lang="en-US" altLang="zh-TW" sz="2000" b="1" dirty="0" err="1">
                <a:latin typeface="Arial" charset="0"/>
                <a:ea typeface="標楷體" pitchFamily="65" charset="-120"/>
              </a:rPr>
              <a:t>Ecocera</a:t>
            </a:r>
            <a:endParaRPr lang="en-US" altLang="zh-TW" sz="2000" b="1" dirty="0">
              <a:latin typeface="Arial" charset="0"/>
              <a:ea typeface="標楷體" pitchFamily="65" charset="-120"/>
            </a:endParaRPr>
          </a:p>
          <a:p>
            <a:pPr algn="l">
              <a:defRPr/>
            </a:pPr>
            <a:endParaRPr lang="en-US" altLang="zh-TW" sz="1800" dirty="0">
              <a:solidFill>
                <a:schemeClr val="folHlink"/>
              </a:solidFill>
              <a:latin typeface="Tahoma" pitchFamily="34" charset="0"/>
            </a:endParaRPr>
          </a:p>
          <a:p>
            <a:pPr algn="l">
              <a:defRPr/>
            </a:pPr>
            <a:r>
              <a:rPr lang="zh-TW" altLang="en-US" sz="2000" dirty="0">
                <a:solidFill>
                  <a:srgbClr val="FF0000"/>
                </a:solidFill>
                <a:latin typeface="新細明體" pitchFamily="18" charset="-120"/>
                <a:cs typeface="Arial" charset="0"/>
              </a:rPr>
              <a:t>陶瓷電路板</a:t>
            </a:r>
            <a:endParaRPr lang="en-US" altLang="zh-TW" sz="2000" dirty="0">
              <a:solidFill>
                <a:srgbClr val="FF0000"/>
              </a:solidFill>
              <a:latin typeface="新細明體" pitchFamily="18" charset="-120"/>
              <a:cs typeface="Arial" charset="0"/>
            </a:endParaRPr>
          </a:p>
          <a:p>
            <a:pPr algn="l">
              <a:defRPr/>
            </a:pPr>
            <a:endParaRPr lang="en-US" altLang="ja-JP" sz="1800" b="1" dirty="0">
              <a:solidFill>
                <a:schemeClr val="folHlink"/>
              </a:solidFill>
            </a:endParaRPr>
          </a:p>
        </p:txBody>
      </p:sp>
      <p:pic>
        <p:nvPicPr>
          <p:cNvPr id="15368" name="Picture 13" descr="ic_p40"/>
          <p:cNvPicPr>
            <a:picLocks noChangeAspect="1" noChangeArrowheads="1"/>
          </p:cNvPicPr>
          <p:nvPr/>
        </p:nvPicPr>
        <p:blipFill>
          <a:blip r:embed="rId3" cstate="print"/>
          <a:srcRect/>
          <a:stretch>
            <a:fillRect/>
          </a:stretch>
        </p:blipFill>
        <p:spPr bwMode="auto">
          <a:xfrm>
            <a:off x="323850" y="1700213"/>
            <a:ext cx="1846263" cy="1441450"/>
          </a:xfrm>
          <a:prstGeom prst="rect">
            <a:avLst/>
          </a:prstGeom>
          <a:noFill/>
          <a:ln w="9525">
            <a:solidFill>
              <a:srgbClr val="996633"/>
            </a:solidFill>
            <a:miter lim="800000"/>
            <a:headEnd/>
            <a:tailEnd/>
          </a:ln>
        </p:spPr>
      </p:pic>
      <p:pic>
        <p:nvPicPr>
          <p:cNvPr id="286735" name="Picture 15" descr="ꘈ࠿ꘐ࠿x"/>
          <p:cNvPicPr>
            <a:picLocks noChangeAspect="1" noChangeArrowheads="1"/>
          </p:cNvPicPr>
          <p:nvPr/>
        </p:nvPicPr>
        <p:blipFill>
          <a:blip r:embed="rId4" cstate="print"/>
          <a:srcRect/>
          <a:stretch>
            <a:fillRect/>
          </a:stretch>
        </p:blipFill>
        <p:spPr bwMode="auto">
          <a:xfrm>
            <a:off x="2411413" y="1700213"/>
            <a:ext cx="2101850" cy="1439862"/>
          </a:xfrm>
          <a:prstGeom prst="rect">
            <a:avLst/>
          </a:prstGeom>
          <a:noFill/>
          <a:ln w="9525">
            <a:noFill/>
            <a:miter lim="800000"/>
            <a:headEnd/>
            <a:tailEnd/>
          </a:ln>
          <a:effectLst>
            <a:outerShdw dist="35921" dir="2700000" algn="ctr" rotWithShape="0">
              <a:srgbClr val="808080"/>
            </a:outerShdw>
          </a:effectLst>
        </p:spPr>
      </p:pic>
      <p:pic>
        <p:nvPicPr>
          <p:cNvPr id="15370" name="Picture 25"/>
          <p:cNvPicPr>
            <a:picLocks noChangeAspect="1" noChangeArrowheads="1"/>
          </p:cNvPicPr>
          <p:nvPr/>
        </p:nvPicPr>
        <p:blipFill>
          <a:blip r:embed="rId5" cstate="print"/>
          <a:srcRect l="48721" t="7384" b="26910"/>
          <a:stretch>
            <a:fillRect/>
          </a:stretch>
        </p:blipFill>
        <p:spPr bwMode="auto">
          <a:xfrm>
            <a:off x="4787900" y="1692275"/>
            <a:ext cx="2019300" cy="1520825"/>
          </a:xfrm>
          <a:prstGeom prst="rect">
            <a:avLst/>
          </a:prstGeom>
          <a:noFill/>
          <a:ln w="6350" algn="ctr">
            <a:noFill/>
            <a:miter lim="800000"/>
            <a:headEnd/>
            <a:tailEnd/>
          </a:ln>
        </p:spPr>
      </p:pic>
      <p:pic>
        <p:nvPicPr>
          <p:cNvPr id="15371" name="Picture 22" descr="d:\Users\B536\Desktop\ichiun05.jpg"/>
          <p:cNvPicPr>
            <a:picLocks noChangeAspect="1" noChangeArrowheads="1"/>
          </p:cNvPicPr>
          <p:nvPr/>
        </p:nvPicPr>
        <p:blipFill>
          <a:blip r:embed="rId6" cstate="print"/>
          <a:srcRect/>
          <a:stretch>
            <a:fillRect/>
          </a:stretch>
        </p:blipFill>
        <p:spPr bwMode="auto">
          <a:xfrm>
            <a:off x="7017196" y="1700213"/>
            <a:ext cx="2019300" cy="1582737"/>
          </a:xfrm>
          <a:prstGeom prst="rect">
            <a:avLst/>
          </a:prstGeom>
          <a:noFill/>
          <a:ln w="9525">
            <a:noFill/>
            <a:miter lim="800000"/>
            <a:headEnd/>
            <a:tailEnd/>
          </a:ln>
        </p:spPr>
      </p:pic>
      <p:sp>
        <p:nvSpPr>
          <p:cNvPr id="15372" name="Text Box 11"/>
          <p:cNvSpPr txBox="1">
            <a:spLocks noChangeArrowheads="1"/>
          </p:cNvSpPr>
          <p:nvPr/>
        </p:nvSpPr>
        <p:spPr bwMode="auto">
          <a:xfrm>
            <a:off x="6984776" y="3294063"/>
            <a:ext cx="2123728"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Tahoma" pitchFamily="34" charset="0"/>
                <a:ea typeface="標楷體" pitchFamily="65" charset="-120"/>
              </a:rPr>
              <a:t>江</a:t>
            </a:r>
            <a:r>
              <a:rPr lang="zh-TW" altLang="en-US" sz="2000" b="1" dirty="0" smtClean="0">
                <a:latin typeface="Tahoma" pitchFamily="34" charset="0"/>
                <a:ea typeface="標楷體" pitchFamily="65" charset="-120"/>
              </a:rPr>
              <a:t>門公司</a:t>
            </a:r>
            <a:endParaRPr lang="en-US" altLang="zh-TW" sz="2000" b="1" dirty="0" smtClean="0">
              <a:latin typeface="Tahoma" pitchFamily="34" charset="0"/>
              <a:ea typeface="標楷體" pitchFamily="65" charset="-120"/>
            </a:endParaRPr>
          </a:p>
          <a:p>
            <a:pPr algn="l">
              <a:spcBef>
                <a:spcPct val="50000"/>
              </a:spcBef>
              <a:buFont typeface="Wingdings" pitchFamily="2" charset="2"/>
              <a:buNone/>
            </a:pPr>
            <a:r>
              <a:rPr lang="en-US" altLang="zh-TW" sz="2000" b="1" dirty="0" smtClean="0">
                <a:latin typeface="Arial" charset="0"/>
                <a:ea typeface="標楷體" pitchFamily="65" charset="-120"/>
              </a:rPr>
              <a:t>Jiang </a:t>
            </a:r>
            <a:r>
              <a:rPr lang="en-US" altLang="zh-TW" sz="2000" b="1" dirty="0">
                <a:latin typeface="Arial" charset="0"/>
                <a:ea typeface="標楷體" pitchFamily="65" charset="-120"/>
              </a:rPr>
              <a:t>Men</a:t>
            </a:r>
          </a:p>
          <a:p>
            <a:pPr algn="l"/>
            <a:endParaRPr lang="en-US" altLang="zh-TW" sz="1800" dirty="0">
              <a:solidFill>
                <a:schemeClr val="folHlink"/>
              </a:solidFill>
              <a:latin typeface="Tahoma" pitchFamily="34" charset="0"/>
            </a:endParaRPr>
          </a:p>
          <a:p>
            <a:pPr algn="l"/>
            <a:r>
              <a:rPr lang="en-US" altLang="ja-JP" sz="1800" dirty="0">
                <a:solidFill>
                  <a:srgbClr val="FF0000"/>
                </a:solidFill>
                <a:latin typeface="Arial" charset="0"/>
              </a:rPr>
              <a:t>L</a:t>
            </a:r>
            <a:r>
              <a:rPr lang="en-US" altLang="zh-TW" sz="1800" dirty="0">
                <a:solidFill>
                  <a:srgbClr val="FF0000"/>
                </a:solidFill>
                <a:latin typeface="Arial" charset="0"/>
              </a:rPr>
              <a:t>AMP</a:t>
            </a:r>
            <a:r>
              <a:rPr lang="zh-TW" altLang="en-US" sz="1800" dirty="0">
                <a:solidFill>
                  <a:srgbClr val="FF0000"/>
                </a:solidFill>
                <a:latin typeface="Arial" charset="0"/>
              </a:rPr>
              <a:t>型導線</a:t>
            </a:r>
            <a:r>
              <a:rPr lang="zh-TW" altLang="en-US" sz="1800" dirty="0" smtClean="0">
                <a:solidFill>
                  <a:srgbClr val="FF0000"/>
                </a:solidFill>
                <a:latin typeface="Arial" charset="0"/>
              </a:rPr>
              <a:t>架</a:t>
            </a:r>
            <a:endParaRPr lang="en-US" altLang="zh-TW" sz="1800" dirty="0" smtClean="0">
              <a:solidFill>
                <a:srgbClr val="FF0000"/>
              </a:solidFill>
              <a:latin typeface="Arial" charset="0"/>
            </a:endParaRPr>
          </a:p>
          <a:p>
            <a:pPr algn="l"/>
            <a:endParaRPr lang="en-US" altLang="ja-JP" sz="1800" dirty="0" smtClean="0">
              <a:solidFill>
                <a:srgbClr val="FF0000"/>
              </a:solidFill>
              <a:latin typeface="Arial" charset="0"/>
            </a:endParaRPr>
          </a:p>
          <a:p>
            <a:pPr algn="l"/>
            <a:r>
              <a:rPr lang="en-US" altLang="ja-JP" sz="1800" dirty="0" smtClean="0">
                <a:solidFill>
                  <a:srgbClr val="FF0000"/>
                </a:solidFill>
                <a:latin typeface="Arial" charset="0"/>
              </a:rPr>
              <a:t>IC</a:t>
            </a:r>
            <a:r>
              <a:rPr lang="zh-TW" altLang="en-US" sz="1800" dirty="0" smtClean="0">
                <a:solidFill>
                  <a:srgbClr val="FF0000"/>
                </a:solidFill>
                <a:latin typeface="Arial" charset="0"/>
              </a:rPr>
              <a:t>導線架</a:t>
            </a:r>
            <a:endParaRPr lang="ja-JP" altLang="en-US" sz="1800" dirty="0">
              <a:solidFill>
                <a:srgbClr val="FF0000"/>
              </a:solidFill>
              <a:latin typeface="Arial" charset="0"/>
            </a:endParaRPr>
          </a:p>
          <a:p>
            <a:pPr algn="l"/>
            <a:endParaRPr lang="en-US" altLang="ja-JP" sz="1800" b="1" dirty="0">
              <a:solidFill>
                <a:schemeClr val="folHlink"/>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title" sz="quarter"/>
          </p:nvPr>
        </p:nvSpPr>
        <p:spPr>
          <a:xfrm>
            <a:off x="1258888" y="333375"/>
            <a:ext cx="8027987" cy="647700"/>
          </a:xfrm>
        </p:spPr>
        <p:txBody>
          <a:bodyPr/>
          <a:lstStyle/>
          <a:p>
            <a:pPr eaLnBrk="1" hangingPunct="1"/>
            <a:r>
              <a:rPr lang="en-US" altLang="zh-TW" sz="2400" b="1" smtClean="0">
                <a:solidFill>
                  <a:srgbClr val="FF00FF"/>
                </a:solidFill>
                <a:ea typeface="全真楷書" pitchFamily="49" charset="-120"/>
              </a:rPr>
              <a:t> </a:t>
            </a:r>
            <a:r>
              <a:rPr lang="zh-TW" altLang="en-US" sz="2400" b="1" smtClean="0">
                <a:solidFill>
                  <a:srgbClr val="FF00FF"/>
                </a:solidFill>
                <a:ea typeface="全真楷書" pitchFamily="49" charset="-120"/>
              </a:rPr>
              <a:t>市場分佈</a:t>
            </a:r>
            <a:r>
              <a:rPr lang="en-US" altLang="zh-TW" sz="2400" b="1" smtClean="0">
                <a:ea typeface="全真楷書" pitchFamily="49" charset="-120"/>
              </a:rPr>
              <a:t>The Major Markets Distribution</a:t>
            </a:r>
            <a:endParaRPr lang="en-US" altLang="zh-TW" sz="2400" b="1" smtClean="0">
              <a:solidFill>
                <a:srgbClr val="FF00FF"/>
              </a:solidFill>
              <a:ea typeface="全真楷書" pitchFamily="49" charset="-120"/>
            </a:endParaRPr>
          </a:p>
        </p:txBody>
      </p:sp>
      <p:sp>
        <p:nvSpPr>
          <p:cNvPr id="10242" name="投影片編號版面配置區 8"/>
          <p:cNvSpPr>
            <a:spLocks noGrp="1"/>
          </p:cNvSpPr>
          <p:nvPr>
            <p:ph type="sldNum" sz="quarter" idx="12"/>
          </p:nvPr>
        </p:nvSpPr>
        <p:spPr/>
        <p:txBody>
          <a:bodyPr>
            <a:normAutofit/>
          </a:bodyPr>
          <a:lstStyle/>
          <a:p>
            <a:pPr>
              <a:defRPr/>
            </a:pPr>
            <a:fld id="{1F46213C-6E8F-4A64-A275-77AAC08C890C}" type="slidenum">
              <a:rPr lang="zh-TW" altLang="en-US" smtClean="0"/>
              <a:pPr>
                <a:defRPr/>
              </a:pPr>
              <a:t>7</a:t>
            </a:fld>
            <a:endParaRPr lang="en-US" altLang="zh-TW" smtClean="0"/>
          </a:p>
        </p:txBody>
      </p:sp>
      <p:grpSp>
        <p:nvGrpSpPr>
          <p:cNvPr id="2054" name="Group 9"/>
          <p:cNvGrpSpPr>
            <a:grpSpLocks/>
          </p:cNvGrpSpPr>
          <p:nvPr/>
        </p:nvGrpSpPr>
        <p:grpSpPr bwMode="auto">
          <a:xfrm>
            <a:off x="323850" y="404813"/>
            <a:ext cx="896938" cy="504825"/>
            <a:chOff x="295" y="799"/>
            <a:chExt cx="2004" cy="910"/>
          </a:xfrm>
        </p:grpSpPr>
        <p:sp>
          <p:nvSpPr>
            <p:cNvPr id="2057" name="Rectangle 10"/>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2058" name="Picture 11"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graphicFrame>
        <p:nvGraphicFramePr>
          <p:cNvPr id="11" name="圖表 16"/>
          <p:cNvGraphicFramePr>
            <a:graphicFrameLocks/>
          </p:cNvGraphicFramePr>
          <p:nvPr/>
        </p:nvGraphicFramePr>
        <p:xfrm>
          <a:off x="0" y="2636912"/>
          <a:ext cx="5205413" cy="3379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圖表 17"/>
          <p:cNvGraphicFramePr>
            <a:graphicFrameLocks/>
          </p:cNvGraphicFramePr>
          <p:nvPr/>
        </p:nvGraphicFramePr>
        <p:xfrm>
          <a:off x="4067175" y="2349500"/>
          <a:ext cx="5353050" cy="3544888"/>
        </p:xfrm>
        <a:graphic>
          <a:graphicData uri="http://schemas.openxmlformats.org/drawingml/2006/chart">
            <c:chart xmlns:c="http://schemas.openxmlformats.org/drawingml/2006/chart" xmlns:r="http://schemas.openxmlformats.org/officeDocument/2006/relationships" r:id="rId5"/>
          </a:graphicData>
        </a:graphic>
      </p:graphicFrame>
      <p:sp>
        <p:nvSpPr>
          <p:cNvPr id="2055" name="AutoShape 4"/>
          <p:cNvSpPr>
            <a:spLocks noChangeArrowheads="1"/>
          </p:cNvSpPr>
          <p:nvPr/>
        </p:nvSpPr>
        <p:spPr bwMode="auto">
          <a:xfrm>
            <a:off x="1476375" y="1916113"/>
            <a:ext cx="1441450" cy="431800"/>
          </a:xfrm>
          <a:prstGeom prst="flowChartProcess">
            <a:avLst/>
          </a:prstGeom>
          <a:solidFill>
            <a:srgbClr val="C0C0C0"/>
          </a:solidFill>
          <a:ln w="9525" algn="ctr">
            <a:noFill/>
            <a:miter lim="800000"/>
            <a:headEnd/>
            <a:tailEnd/>
          </a:ln>
        </p:spPr>
        <p:txBody>
          <a:bodyPr wrap="none" anchor="ctr"/>
          <a:lstStyle/>
          <a:p>
            <a:r>
              <a:rPr lang="en-US" altLang="zh-TW" sz="2400" b="1" dirty="0" smtClean="0">
                <a:solidFill>
                  <a:srgbClr val="CC3399"/>
                </a:solidFill>
              </a:rPr>
              <a:t>2022</a:t>
            </a:r>
            <a:endParaRPr lang="zh-TW" altLang="en-US" sz="2400" b="1" dirty="0">
              <a:solidFill>
                <a:srgbClr val="CC3399"/>
              </a:solidFill>
            </a:endParaRPr>
          </a:p>
        </p:txBody>
      </p:sp>
      <p:sp>
        <p:nvSpPr>
          <p:cNvPr id="2056" name="AutoShape 9"/>
          <p:cNvSpPr>
            <a:spLocks noChangeArrowheads="1"/>
          </p:cNvSpPr>
          <p:nvPr/>
        </p:nvSpPr>
        <p:spPr bwMode="auto">
          <a:xfrm flipH="1">
            <a:off x="6588125" y="1916113"/>
            <a:ext cx="1368425" cy="431800"/>
          </a:xfrm>
          <a:prstGeom prst="flowChartProcess">
            <a:avLst/>
          </a:prstGeom>
          <a:solidFill>
            <a:srgbClr val="C0C0C0"/>
          </a:solidFill>
          <a:ln w="9525" algn="ctr">
            <a:noFill/>
            <a:miter lim="800000"/>
            <a:headEnd/>
            <a:tailEnd/>
          </a:ln>
        </p:spPr>
        <p:txBody>
          <a:bodyPr wrap="none" anchor="ctr"/>
          <a:lstStyle/>
          <a:p>
            <a:r>
              <a:rPr lang="en-US" altLang="zh-TW" sz="2400" b="1" dirty="0" smtClean="0">
                <a:solidFill>
                  <a:srgbClr val="CC3399"/>
                </a:solidFill>
              </a:rPr>
              <a:t>2023Q2</a:t>
            </a:r>
            <a:endParaRPr lang="zh-TW" altLang="en-US" sz="2400" b="1" dirty="0">
              <a:solidFill>
                <a:srgbClr val="CC3399"/>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Grp="1" noChangeAspect="1"/>
          </p:cNvGraphicFramePr>
          <p:nvPr>
            <p:ph sz="half" idx="1"/>
          </p:nvPr>
        </p:nvGraphicFramePr>
        <p:xfrm>
          <a:off x="50800" y="2306638"/>
          <a:ext cx="4394200" cy="3067050"/>
        </p:xfrm>
        <a:graphic>
          <a:graphicData uri="http://schemas.openxmlformats.org/drawingml/2006/chart">
            <c:chart xmlns:c="http://schemas.openxmlformats.org/drawingml/2006/chart" xmlns:r="http://schemas.openxmlformats.org/officeDocument/2006/relationships" r:id="rId2"/>
          </a:graphicData>
        </a:graphic>
      </p:graphicFrame>
      <p:sp>
        <p:nvSpPr>
          <p:cNvPr id="11266" name="投影片編號版面配置區 6"/>
          <p:cNvSpPr>
            <a:spLocks noGrp="1"/>
          </p:cNvSpPr>
          <p:nvPr>
            <p:ph type="sldNum" sz="quarter" idx="12"/>
          </p:nvPr>
        </p:nvSpPr>
        <p:spPr/>
        <p:txBody>
          <a:bodyPr>
            <a:normAutofit/>
          </a:bodyPr>
          <a:lstStyle/>
          <a:p>
            <a:pPr>
              <a:defRPr/>
            </a:pPr>
            <a:fld id="{55257E92-EA2E-4DCD-9A13-44CC2DAEC924}" type="slidenum">
              <a:rPr lang="zh-TW" altLang="en-US"/>
              <a:pPr>
                <a:defRPr/>
              </a:pPr>
              <a:t>8</a:t>
            </a:fld>
            <a:endParaRPr lang="en-US" altLang="zh-TW"/>
          </a:p>
        </p:txBody>
      </p:sp>
      <p:sp>
        <p:nvSpPr>
          <p:cNvPr id="3077" name="AutoShape 4"/>
          <p:cNvSpPr>
            <a:spLocks noChangeArrowheads="1"/>
          </p:cNvSpPr>
          <p:nvPr/>
        </p:nvSpPr>
        <p:spPr bwMode="auto">
          <a:xfrm>
            <a:off x="1258888" y="1700213"/>
            <a:ext cx="1441450" cy="431800"/>
          </a:xfrm>
          <a:prstGeom prst="flowChartProcess">
            <a:avLst/>
          </a:prstGeom>
          <a:solidFill>
            <a:srgbClr val="C0C0C0"/>
          </a:solidFill>
          <a:ln w="9525" algn="ctr">
            <a:noFill/>
            <a:miter lim="800000"/>
            <a:headEnd/>
            <a:tailEnd/>
          </a:ln>
        </p:spPr>
        <p:txBody>
          <a:bodyPr wrap="none" anchor="ctr"/>
          <a:lstStyle/>
          <a:p>
            <a:r>
              <a:rPr lang="en-US" altLang="zh-TW" sz="2400" b="1" dirty="0" smtClean="0">
                <a:solidFill>
                  <a:srgbClr val="CC3399"/>
                </a:solidFill>
              </a:rPr>
              <a:t>2022</a:t>
            </a:r>
            <a:endParaRPr lang="zh-TW" altLang="en-US" sz="2400" b="1" dirty="0">
              <a:solidFill>
                <a:srgbClr val="CC3399"/>
              </a:solidFill>
            </a:endParaRPr>
          </a:p>
        </p:txBody>
      </p:sp>
      <p:grpSp>
        <p:nvGrpSpPr>
          <p:cNvPr id="3078" name="Group 5"/>
          <p:cNvGrpSpPr>
            <a:grpSpLocks/>
          </p:cNvGrpSpPr>
          <p:nvPr/>
        </p:nvGrpSpPr>
        <p:grpSpPr bwMode="auto">
          <a:xfrm>
            <a:off x="468313" y="333375"/>
            <a:ext cx="896937" cy="504825"/>
            <a:chOff x="295" y="799"/>
            <a:chExt cx="2004" cy="910"/>
          </a:xfrm>
        </p:grpSpPr>
        <p:sp>
          <p:nvSpPr>
            <p:cNvPr id="3081" name="Rectangle 6"/>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3082" name="Picture 7"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296968" name="Rectangle 8"/>
          <p:cNvSpPr>
            <a:spLocks noChangeArrowheads="1"/>
          </p:cNvSpPr>
          <p:nvPr/>
        </p:nvSpPr>
        <p:spPr bwMode="auto">
          <a:xfrm>
            <a:off x="1476375" y="404813"/>
            <a:ext cx="4824413" cy="461962"/>
          </a:xfrm>
          <a:prstGeom prst="rect">
            <a:avLst/>
          </a:prstGeom>
          <a:noFill/>
          <a:ln w="9525" algn="ctr">
            <a:noFill/>
            <a:miter lim="800000"/>
            <a:headEnd/>
            <a:tailEnd/>
          </a:ln>
          <a:effectLst/>
        </p:spPr>
        <p:txBody>
          <a:bodyPr>
            <a:spAutoFit/>
          </a:bodyPr>
          <a:lstStyle/>
          <a:p>
            <a:pPr algn="l">
              <a:defRPr/>
            </a:pPr>
            <a:r>
              <a:rPr lang="zh-TW" altLang="en-US" sz="2400" b="1" dirty="0">
                <a:solidFill>
                  <a:schemeClr val="tx2"/>
                </a:solidFill>
                <a:effectLst>
                  <a:outerShdw blurRad="38100" dist="38100" dir="2700000" algn="tl">
                    <a:srgbClr val="000000"/>
                  </a:outerShdw>
                </a:effectLst>
                <a:latin typeface="+mj-lt"/>
              </a:rPr>
              <a:t>營收比重</a:t>
            </a:r>
            <a:r>
              <a:rPr lang="en-US" altLang="zh-TW" sz="2400" b="1" dirty="0">
                <a:solidFill>
                  <a:schemeClr val="tx2"/>
                </a:solidFill>
                <a:effectLst>
                  <a:outerShdw blurRad="38100" dist="38100" dir="2700000" algn="tl">
                    <a:srgbClr val="000000"/>
                  </a:outerShdw>
                </a:effectLst>
                <a:latin typeface="+mj-lt"/>
              </a:rPr>
              <a:t>Sales Distribution</a:t>
            </a:r>
            <a:endParaRPr lang="zh-TW" altLang="en-US" sz="2400" b="1" dirty="0">
              <a:solidFill>
                <a:schemeClr val="tx2"/>
              </a:solidFill>
              <a:effectLst>
                <a:outerShdw blurRad="38100" dist="38100" dir="2700000" algn="tl">
                  <a:srgbClr val="000000"/>
                </a:outerShdw>
              </a:effectLst>
              <a:latin typeface="+mj-lt"/>
            </a:endParaRPr>
          </a:p>
        </p:txBody>
      </p:sp>
      <p:sp>
        <p:nvSpPr>
          <p:cNvPr id="3080" name="AutoShape 9"/>
          <p:cNvSpPr>
            <a:spLocks noChangeArrowheads="1"/>
          </p:cNvSpPr>
          <p:nvPr/>
        </p:nvSpPr>
        <p:spPr bwMode="auto">
          <a:xfrm flipH="1">
            <a:off x="6659563" y="1628775"/>
            <a:ext cx="1368425" cy="431800"/>
          </a:xfrm>
          <a:prstGeom prst="flowChartProcess">
            <a:avLst/>
          </a:prstGeom>
          <a:solidFill>
            <a:srgbClr val="C0C0C0"/>
          </a:solidFill>
          <a:ln w="9525" algn="ctr">
            <a:noFill/>
            <a:miter lim="800000"/>
            <a:headEnd/>
            <a:tailEnd/>
          </a:ln>
        </p:spPr>
        <p:txBody>
          <a:bodyPr wrap="none" anchor="ctr"/>
          <a:lstStyle/>
          <a:p>
            <a:r>
              <a:rPr lang="en-US" altLang="zh-TW" sz="2400" b="1" dirty="0" smtClean="0">
                <a:solidFill>
                  <a:srgbClr val="CC3399"/>
                </a:solidFill>
              </a:rPr>
              <a:t>2023Q2</a:t>
            </a:r>
            <a:endParaRPr lang="zh-TW" altLang="en-US" sz="2400" b="1" dirty="0">
              <a:solidFill>
                <a:srgbClr val="CC3399"/>
              </a:solidFill>
            </a:endParaRPr>
          </a:p>
        </p:txBody>
      </p:sp>
      <p:graphicFrame>
        <p:nvGraphicFramePr>
          <p:cNvPr id="12" name="Object 34"/>
          <p:cNvGraphicFramePr>
            <a:graphicFrameLocks noChangeAspect="1"/>
          </p:cNvGraphicFramePr>
          <p:nvPr/>
        </p:nvGraphicFramePr>
        <p:xfrm>
          <a:off x="4591050" y="2327275"/>
          <a:ext cx="4394200" cy="30670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0"/>
          <p:cNvSpPr>
            <a:spLocks noGrp="1" noChangeArrowheads="1"/>
          </p:cNvSpPr>
          <p:nvPr>
            <p:ph type="title"/>
          </p:nvPr>
        </p:nvSpPr>
        <p:spPr>
          <a:xfrm>
            <a:off x="1187450" y="188913"/>
            <a:ext cx="7772400" cy="576262"/>
          </a:xfrm>
        </p:spPr>
        <p:txBody>
          <a:bodyPr/>
          <a:lstStyle/>
          <a:p>
            <a:pPr eaLnBrk="1" hangingPunct="1"/>
            <a:r>
              <a:rPr lang="zh-TW" altLang="en-US" sz="2800" b="1" smtClean="0"/>
              <a:t>      損益表</a:t>
            </a:r>
            <a:r>
              <a:rPr lang="en-US" altLang="zh-TW" sz="2800" b="1" smtClean="0"/>
              <a:t>(Income Statement)</a:t>
            </a:r>
            <a:endParaRPr lang="zh-TW" altLang="en-US" sz="2800" b="1" smtClean="0"/>
          </a:p>
        </p:txBody>
      </p:sp>
      <p:graphicFrame>
        <p:nvGraphicFramePr>
          <p:cNvPr id="261427" name="Group 307"/>
          <p:cNvGraphicFramePr>
            <a:graphicFrameLocks noGrp="1"/>
          </p:cNvGraphicFramePr>
          <p:nvPr>
            <p:ph sz="half" idx="1"/>
          </p:nvPr>
        </p:nvGraphicFramePr>
        <p:xfrm>
          <a:off x="250825" y="981075"/>
          <a:ext cx="8568952" cy="5567802"/>
        </p:xfrm>
        <a:graphic>
          <a:graphicData uri="http://schemas.openxmlformats.org/drawingml/2006/table">
            <a:tbl>
              <a:tblPr/>
              <a:tblGrid>
                <a:gridCol w="3948347"/>
                <a:gridCol w="1344513"/>
                <a:gridCol w="1090796"/>
                <a:gridCol w="1092648"/>
                <a:gridCol w="1092648"/>
              </a:tblGrid>
              <a:tr h="395879">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24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損益表</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新台幣千元</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7477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smtClean="0">
                          <a:ln>
                            <a:noFill/>
                          </a:ln>
                          <a:solidFill>
                            <a:srgbClr val="FF0000"/>
                          </a:solidFill>
                          <a:effectLst/>
                          <a:latin typeface="Times New Roman" pitchFamily="18" charset="0"/>
                          <a:ea typeface="+mn-ea"/>
                          <a:cs typeface="Times New Roman" pitchFamily="18" charset="0"/>
                        </a:rPr>
                        <a:t>2023</a:t>
                      </a:r>
                      <a:r>
                        <a:rPr kumimoji="1" lang="zh-TW" altLang="en-US" sz="1400" b="1" i="0" u="none" strike="noStrike" cap="none" normalizeH="0" baseline="0" dirty="0" smtClean="0">
                          <a:ln>
                            <a:noFill/>
                          </a:ln>
                          <a:solidFill>
                            <a:srgbClr val="FF0000"/>
                          </a:solidFill>
                          <a:effectLst/>
                          <a:latin typeface="Times New Roman" pitchFamily="18" charset="0"/>
                          <a:ea typeface="+mn-ea"/>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rgbClr val="FF0000"/>
                          </a:solidFill>
                          <a:effectLst/>
                          <a:latin typeface="Times New Roman" pitchFamily="18" charset="0"/>
                          <a:ea typeface="+mn-ea"/>
                          <a:cs typeface="Times New Roman" pitchFamily="18" charset="0"/>
                        </a:rPr>
                        <a:t>2022</a:t>
                      </a:r>
                      <a:r>
                        <a:rPr kumimoji="1" lang="zh-TW" altLang="en-US" sz="1600" b="1" i="0" u="none" strike="noStrike" cap="none" normalizeH="0" baseline="0" dirty="0" smtClean="0">
                          <a:ln>
                            <a:noFill/>
                          </a:ln>
                          <a:solidFill>
                            <a:srgbClr val="FF0000"/>
                          </a:solidFill>
                          <a:effectLst/>
                          <a:latin typeface="Times New Roman" pitchFamily="18" charset="0"/>
                          <a:ea typeface="+mn-ea"/>
                          <a:cs typeface="Times New Roman" pitchFamily="18" charset="0"/>
                        </a:rPr>
                        <a:t>年</a:t>
                      </a:r>
                      <a:endParaRPr lang="zh-TW" altLang="en-US" sz="1600" dirty="0">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rgbClr val="FF0000"/>
                          </a:solidFill>
                          <a:effectLst/>
                          <a:latin typeface="Times New Roman" pitchFamily="18" charset="0"/>
                          <a:ea typeface="+mn-ea"/>
                          <a:cs typeface="Times New Roman" pitchFamily="18" charset="0"/>
                        </a:rPr>
                        <a:t>2021</a:t>
                      </a:r>
                      <a:r>
                        <a:rPr kumimoji="1" lang="zh-TW" altLang="en-US" sz="1600" b="1" i="0" u="none" strike="noStrike" cap="none" normalizeH="0" baseline="0" dirty="0" smtClean="0">
                          <a:ln>
                            <a:noFill/>
                          </a:ln>
                          <a:solidFill>
                            <a:srgbClr val="FF0000"/>
                          </a:solidFill>
                          <a:effectLst/>
                          <a:latin typeface="Times New Roman" pitchFamily="18" charset="0"/>
                          <a:ea typeface="+mn-ea"/>
                          <a:cs typeface="Times New Roman" pitchFamily="18" charset="0"/>
                        </a:rPr>
                        <a:t>年</a:t>
                      </a:r>
                      <a:endParaRPr lang="zh-TW" altLang="en-US" sz="1600" dirty="0">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rgbClr val="FF0000"/>
                          </a:solidFill>
                          <a:effectLst/>
                          <a:latin typeface="Times New Roman" pitchFamily="18" charset="0"/>
                          <a:ea typeface="+mn-ea"/>
                          <a:cs typeface="Times New Roman" pitchFamily="18" charset="0"/>
                        </a:rPr>
                        <a:t>2020</a:t>
                      </a:r>
                      <a:r>
                        <a:rPr kumimoji="1" lang="zh-TW" altLang="en-US" sz="1600" b="1" i="0" u="none" strike="noStrike" cap="none" normalizeH="0" baseline="0" dirty="0" smtClean="0">
                          <a:ln>
                            <a:noFill/>
                          </a:ln>
                          <a:solidFill>
                            <a:srgbClr val="FF0000"/>
                          </a:solidFill>
                          <a:effectLst/>
                          <a:latin typeface="Times New Roman" pitchFamily="18" charset="0"/>
                          <a:ea typeface="+mn-ea"/>
                          <a:cs typeface="Times New Roman" pitchFamily="18" charset="0"/>
                        </a:rPr>
                        <a:t>年</a:t>
                      </a:r>
                      <a:endParaRPr kumimoji="1" lang="en-US" altLang="zh-TW" sz="1600" b="1" i="0" u="none" strike="noStrike" cap="none" normalizeH="0" baseline="0" dirty="0" smtClean="0">
                        <a:ln>
                          <a:noFill/>
                        </a:ln>
                        <a:solidFill>
                          <a:srgbClr val="FF0000"/>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156">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營業收入</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(Sale Revenue)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2,316,895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5,195,927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5,988,398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4,197,470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r>
              <a:tr h="44410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營業毛利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(Gross Profit)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322,110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578,280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1,168,610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520,876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r>
              <a:tr h="5002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毛利率</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(Gross Profit Margin(%))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營業利益</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(Operating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64,561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534,378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(47,051)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營業利益率</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(Operating profit to sales(%))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8.92%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營業外淨收入或支出</a:t>
                      </a:r>
                      <a:endPar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Non-operating Income(Expenses)</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55,210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131,802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(80,992)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(83,618)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55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稅前淨利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(Income Before Tax)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119,771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130,312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453,386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(130,669)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稅後淨利</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(Net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96,560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91,956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383,466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(156,591)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latin typeface="Times New Roman" pitchFamily="18" charset="0"/>
                          <a:ea typeface="+mn-ea"/>
                          <a:cs typeface="Times New Roman" pitchFamily="18" charset="0"/>
                        </a:rPr>
                        <a:t>0.48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0.47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1.79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latin typeface="Times New Roman" pitchFamily="18" charset="0"/>
                          <a:ea typeface="+mn-ea"/>
                          <a:cs typeface="Times New Roman" pitchFamily="18" charset="0"/>
                        </a:rPr>
                        <a:t>(0.75)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0" name="投影片編號版面配置區 6"/>
          <p:cNvSpPr>
            <a:spLocks noGrp="1"/>
          </p:cNvSpPr>
          <p:nvPr>
            <p:ph type="sldNum" sz="quarter" idx="12"/>
          </p:nvPr>
        </p:nvSpPr>
        <p:spPr>
          <a:xfrm>
            <a:off x="7059613" y="6248400"/>
            <a:ext cx="1905000" cy="457200"/>
          </a:xfrm>
        </p:spPr>
        <p:txBody>
          <a:bodyPr/>
          <a:lstStyle/>
          <a:p>
            <a:pPr>
              <a:defRPr/>
            </a:pPr>
            <a:fld id="{AE2025BC-8165-4CC0-A8E9-D83A5C84E870}" type="slidenum">
              <a:rPr lang="zh-TW" altLang="en-US"/>
              <a:pPr>
                <a:defRPr/>
              </a:pPr>
              <a:t>9</a:t>
            </a:fld>
            <a:endParaRPr lang="en-US" altLang="zh-TW"/>
          </a:p>
        </p:txBody>
      </p:sp>
      <p:grpSp>
        <p:nvGrpSpPr>
          <p:cNvPr id="16458" name="Group 228"/>
          <p:cNvGrpSpPr>
            <a:grpSpLocks/>
          </p:cNvGrpSpPr>
          <p:nvPr/>
        </p:nvGrpSpPr>
        <p:grpSpPr bwMode="auto">
          <a:xfrm>
            <a:off x="755650" y="260350"/>
            <a:ext cx="896938" cy="504825"/>
            <a:chOff x="295" y="799"/>
            <a:chExt cx="2004" cy="910"/>
          </a:xfrm>
        </p:grpSpPr>
        <p:sp>
          <p:nvSpPr>
            <p:cNvPr id="16459" name="Rectangle 2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6460" name="Picture 230"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7156</TotalTime>
  <Words>915</Words>
  <Application>Microsoft Office PowerPoint</Application>
  <PresentationFormat>如螢幕大小 (4:3)</PresentationFormat>
  <Paragraphs>318</Paragraphs>
  <Slides>13</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13</vt:i4>
      </vt:variant>
    </vt:vector>
  </HeadingPairs>
  <TitlesOfParts>
    <vt:vector size="15" baseType="lpstr">
      <vt:lpstr>流線</vt:lpstr>
      <vt:lpstr>多媒體項目</vt:lpstr>
      <vt:lpstr>一詮精密工業股份有限公司</vt:lpstr>
      <vt:lpstr>免責聲明</vt:lpstr>
      <vt:lpstr>Company Features</vt:lpstr>
      <vt:lpstr>投影片 4</vt:lpstr>
      <vt:lpstr>工廠分佈 Factory Location</vt:lpstr>
      <vt:lpstr>營運項目Products </vt:lpstr>
      <vt:lpstr> 市場分佈The Major Markets Distribution</vt:lpstr>
      <vt:lpstr>投影片 8</vt:lpstr>
      <vt:lpstr>      損益表(Income Statement)</vt:lpstr>
      <vt:lpstr>損益表(Income Statement)</vt:lpstr>
      <vt:lpstr>             財務比率Financial Ratios</vt:lpstr>
      <vt:lpstr>             財務比率Financial Ratios</vt:lpstr>
      <vt:lpstr>投影片 13</vt:lpstr>
    </vt:vector>
  </TitlesOfParts>
  <Company>Lexus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一詮精密公司簡介</dc:title>
  <dc:creator>杜裕仁</dc:creator>
  <cp:lastModifiedBy>B536</cp:lastModifiedBy>
  <cp:revision>749</cp:revision>
  <cp:lastPrinted>1601-01-01T00:00:00Z</cp:lastPrinted>
  <dcterms:created xsi:type="dcterms:W3CDTF">2003-11-23T03:32:22Z</dcterms:created>
  <dcterms:modified xsi:type="dcterms:W3CDTF">2023-08-08T05:39:55Z</dcterms:modified>
</cp:coreProperties>
</file>